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</p:sldMasterIdLst>
  <p:notesMasterIdLst>
    <p:notesMasterId r:id="rId15"/>
  </p:notesMasterIdLst>
  <p:sldIdLst>
    <p:sldId id="432" r:id="rId3"/>
    <p:sldId id="433" r:id="rId4"/>
    <p:sldId id="421" r:id="rId5"/>
    <p:sldId id="424" r:id="rId6"/>
    <p:sldId id="434" r:id="rId7"/>
    <p:sldId id="425" r:id="rId8"/>
    <p:sldId id="435" r:id="rId9"/>
    <p:sldId id="436" r:id="rId10"/>
    <p:sldId id="430" r:id="rId11"/>
    <p:sldId id="426" r:id="rId12"/>
    <p:sldId id="427" r:id="rId13"/>
    <p:sldId id="428" r:id="rId14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78" autoAdjust="0"/>
    <p:restoredTop sz="96314" autoAdjust="0"/>
  </p:normalViewPr>
  <p:slideViewPr>
    <p:cSldViewPr snapToGrid="0">
      <p:cViewPr varScale="1">
        <p:scale>
          <a:sx n="109" d="100"/>
          <a:sy n="109" d="100"/>
        </p:scale>
        <p:origin x="120" y="58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5094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3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46483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4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1636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983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6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87825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7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6249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9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1192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10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80011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11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66994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12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53684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1.jpe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4.xml"/><Relationship Id="rId7" Type="http://schemas.openxmlformats.org/officeDocument/2006/relationships/image" Target="../media/image1.jpe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899100" y="685920"/>
            <a:ext cx="7349400" cy="1928137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899100" y="2670767"/>
            <a:ext cx="7349400" cy="1104493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200" normalizeH="0" baseline="0"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12367B7-253B-4F43-8E8E-10D94848ADC7}" type="datetime1">
              <a:rPr lang="zh-TW" altLang="en-US" smtClean="0"/>
              <a:t>2022/8/31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4" name="图片 3" descr="51miz-E1135847-0D5BFD8E-3840x19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9138285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70F7E-3E35-4516-809E-10AC91885C8C}" type="datetime1">
              <a:rPr lang="zh-TW" altLang="en-US" smtClean="0"/>
              <a:t>2022/8/31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76495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92600-D3F3-41AF-8D59-41B1B3B8A137}" type="datetime1">
              <a:rPr lang="zh-TW" altLang="en-US" smtClean="0"/>
              <a:t>2022/8/31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4292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355F-3BF2-47CF-944B-C191C316FA78}" type="datetime1">
              <a:rPr lang="zh-TW" altLang="en-US" smtClean="0"/>
              <a:t>2022/8/31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736254" y="4988539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3146116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17C3-7F8E-415F-B8C7-C7A3CE555412}" type="datetime1">
              <a:rPr lang="zh-TW" altLang="en-US" smtClean="0"/>
              <a:t>2022/8/31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0361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6F44-90CF-4434-B9AC-D32F719DC0E7}" type="datetime1">
              <a:rPr lang="zh-TW" altLang="en-US" smtClean="0"/>
              <a:t>2022/8/31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39511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192024" y="198882"/>
            <a:ext cx="8762287" cy="4749325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zh-TW" altLang="en-US" sz="1350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12" name="直線接點​​(S) 11"/>
          <p:cNvCxnSpPr/>
          <p:nvPr userDrawn="1"/>
        </p:nvCxnSpPr>
        <p:spPr>
          <a:xfrm>
            <a:off x="453326" y="897294"/>
            <a:ext cx="8237349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390906" y="336042"/>
            <a:ext cx="5157839" cy="480060"/>
          </a:xfrm>
        </p:spPr>
        <p:txBody>
          <a:bodyPr rtlCol="0" anchor="b" anchorCtr="0">
            <a:normAutofit/>
          </a:bodyPr>
          <a:lstStyle>
            <a:lvl1pPr>
              <a:defRPr sz="2100">
                <a:solidFill>
                  <a:schemeClr val="bg2">
                    <a:lumMod val="25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>
          <a:xfrm>
            <a:off x="404622" y="1076706"/>
            <a:ext cx="3312414" cy="298323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90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lang="en-US" sz="90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lang="en-US" sz="90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lang="en-US" sz="90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None/>
            </a:pPr>
            <a:r>
              <a:rPr lang="zh-TW" altLang="en-US" noProof="0"/>
              <a:t>按一下以編輯母片文字樣式</a:t>
            </a:r>
          </a:p>
          <a:p>
            <a:pPr marL="0" lvl="1" indent="0" rtl="0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None/>
            </a:pPr>
            <a:r>
              <a:rPr lang="zh-TW" altLang="en-US" noProof="0"/>
              <a:t>第二層</a:t>
            </a:r>
          </a:p>
          <a:p>
            <a:pPr marL="0" lvl="2" indent="0" rtl="0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None/>
            </a:pPr>
            <a:r>
              <a:rPr lang="zh-TW" altLang="en-US" noProof="0"/>
              <a:t>第三層</a:t>
            </a:r>
          </a:p>
          <a:p>
            <a:pPr marL="0" lvl="3" indent="0" rtl="0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None/>
            </a:pPr>
            <a:r>
              <a:rPr lang="zh-TW" altLang="en-US" noProof="0"/>
              <a:t>第四層</a:t>
            </a:r>
          </a:p>
          <a:p>
            <a:pPr marL="0" lvl="4" indent="0" rtl="0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None/>
            </a:pPr>
            <a:r>
              <a:rPr lang="zh-TW" altLang="en-US" noProof="0"/>
              <a:t>第五層</a:t>
            </a:r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04622" y="4652964"/>
            <a:ext cx="24574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7E689102-D551-474D-9ECF-2B0A1D969567}" type="datetime1">
              <a:rPr lang="zh-TW" altLang="en-US" noProof="0" smtClean="0"/>
              <a:t>2022/8/31</a:t>
            </a:fld>
            <a:endParaRPr lang="zh-TW" altLang="en-US" noProof="0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486150" y="4652964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278945" y="4652964"/>
            <a:ext cx="24574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9860EDB8-5305-433F-BE41-D7A86D811DB3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252877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32939EB-1B13-4EB2-93DA-7DDC09D0389C}" type="datetime1">
              <a:rPr lang="zh-TW" altLang="en-US" smtClean="0">
                <a:solidFill>
                  <a:prstClr val="black"/>
                </a:solidFill>
              </a:rPr>
              <a:t>2022/8/31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427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C670869-9623-441E-83FC-F8215B350D76}" type="datetime1">
              <a:rPr lang="zh-TW" altLang="en-US" smtClean="0">
                <a:solidFill>
                  <a:prstClr val="black"/>
                </a:solidFill>
              </a:rPr>
              <a:t>2022/8/31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119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313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80"/>
            <a:ext cx="8226900" cy="529293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6300" y="1117996"/>
            <a:ext cx="8226900" cy="3570024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kumimoji="0" lang="zh-CN" altLang="en-US" sz="135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2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05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05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36A6A1F-329C-451A-98D4-33364DC5656D}" type="datetime1">
              <a:rPr lang="zh-TW" altLang="en-US" smtClean="0"/>
              <a:t>2022/8/31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95935" y="275590"/>
            <a:ext cx="8376920" cy="46247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34997-5A53-499C-8FA5-E1230373E052}" type="datetime1">
              <a:rPr lang="zh-TW" altLang="en-US" smtClean="0"/>
              <a:t>2022/8/31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036270" y="85497"/>
            <a:ext cx="2025000" cy="237642"/>
          </a:xfrm>
        </p:spPr>
        <p:txBody>
          <a:bodyPr>
            <a:noAutofit/>
          </a:bodyPr>
          <a:lstStyle>
            <a:lvl1pPr>
              <a:defRPr sz="1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下載</a:t>
            </a:r>
            <a:r>
              <a:rPr lang="en-US" altLang="zh-TW" dirty="0" smtClean="0"/>
              <a:t>APP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89759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D996-301A-4874-B61D-685FF7622440}" type="datetime1">
              <a:rPr lang="zh-TW" altLang="en-US" smtClean="0"/>
              <a:t>2022/8/31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119000" y="85497"/>
            <a:ext cx="2025000" cy="237642"/>
          </a:xfrm>
        </p:spPr>
        <p:txBody>
          <a:bodyPr>
            <a:noAutofit/>
          </a:bodyPr>
          <a:lstStyle>
            <a:lvl1pPr>
              <a:defRPr sz="1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辦帳號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85559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E74E-B9E4-4E5E-98D3-D6B12243CE47}" type="datetime1">
              <a:rPr lang="zh-TW" altLang="en-US" smtClean="0"/>
              <a:t>2022/8/31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119000" y="41536"/>
            <a:ext cx="2025000" cy="237642"/>
          </a:xfrm>
        </p:spPr>
        <p:txBody>
          <a:bodyPr>
            <a:noAutofit/>
          </a:bodyPr>
          <a:lstStyle>
            <a:lvl1pPr>
              <a:defRPr sz="1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登入小黃卡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31681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101A9-F55D-4B13-9B8B-4296231B54E9}" type="datetime1">
              <a:rPr lang="zh-TW" altLang="en-US" smtClean="0"/>
              <a:t>2022/8/31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119000" y="0"/>
            <a:ext cx="2025000" cy="237642"/>
          </a:xfrm>
        </p:spPr>
        <p:txBody>
          <a:bodyPr>
            <a:noAutofit/>
          </a:bodyPr>
          <a:lstStyle>
            <a:lvl1pPr>
              <a:defRPr sz="1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審核小黃卡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09751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9DE3-277A-405A-A631-0E63F4C61D9A}" type="datetime1">
              <a:rPr lang="zh-TW" altLang="en-US" smtClean="0"/>
              <a:t>2022/8/31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866792" y="0"/>
            <a:ext cx="2277208" cy="237642"/>
          </a:xfrm>
        </p:spPr>
        <p:txBody>
          <a:bodyPr>
            <a:noAutofit/>
          </a:bodyPr>
          <a:lstStyle>
            <a:lvl1pPr>
              <a:defRPr sz="1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賽前填寫今日健康狀況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07688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C5291-102F-42D1-9365-AD084252172D}" type="datetime1">
              <a:rPr lang="zh-TW" altLang="en-US" smtClean="0"/>
              <a:t>2022/8/31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119000" y="0"/>
            <a:ext cx="2025000" cy="237642"/>
          </a:xfr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69585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AFAF-CDDC-41AE-AE87-03D1B30B06F5}" type="datetime1">
              <a:rPr lang="zh-TW" altLang="en-US" smtClean="0"/>
              <a:t>2022/8/31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2489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8"/>
            </p:custDataLst>
          </p:nvPr>
        </p:nvSpPr>
        <p:spPr>
          <a:xfrm>
            <a:off x="456300" y="456380"/>
            <a:ext cx="8226900" cy="529293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9"/>
            </p:custDataLst>
          </p:nvPr>
        </p:nvSpPr>
        <p:spPr>
          <a:xfrm>
            <a:off x="456300" y="1117996"/>
            <a:ext cx="8226900" cy="3570024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0"/>
            </p:custDataLst>
          </p:nvPr>
        </p:nvSpPr>
        <p:spPr>
          <a:xfrm>
            <a:off x="459000" y="4736628"/>
            <a:ext cx="2025000" cy="237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37470E0-2399-4E23-8CB5-415C835B5477}" type="datetime1">
              <a:rPr lang="zh-TW" altLang="en-US" smtClean="0"/>
              <a:t>2022/8/31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1"/>
            </p:custDataLst>
          </p:nvPr>
        </p:nvSpPr>
        <p:spPr>
          <a:xfrm>
            <a:off x="3087000" y="4736628"/>
            <a:ext cx="2970000" cy="237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2"/>
            </p:custDataLst>
          </p:nvPr>
        </p:nvSpPr>
        <p:spPr>
          <a:xfrm>
            <a:off x="6658200" y="4736628"/>
            <a:ext cx="2025000" cy="237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7" r:id="rId15"/>
  </p:sldLayoutIdLst>
  <p:hf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770" algn="l"/>
          <a:tab pos="1207770" algn="l"/>
          <a:tab pos="1207770" algn="l"/>
          <a:tab pos="1207770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853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1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b="59409"/>
          <a:stretch/>
        </p:blipFill>
        <p:spPr>
          <a:xfrm>
            <a:off x="0" y="0"/>
            <a:ext cx="9144000" cy="1712537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="" xmlns:a16="http://schemas.microsoft.com/office/drawing/2014/main" id="{60AD4438-EA89-B355-B6F2-AE5967BDAE26}"/>
              </a:ext>
            </a:extLst>
          </p:cNvPr>
          <p:cNvSpPr txBox="1"/>
          <p:nvPr/>
        </p:nvSpPr>
        <p:spPr>
          <a:xfrm>
            <a:off x="366998" y="1868654"/>
            <a:ext cx="90594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b="1" kern="1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成大資訊公告平臺</a:t>
            </a:r>
            <a:r>
              <a:rPr lang="en-US" altLang="zh-TW" sz="3200" b="1" kern="1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app KUAP </a:t>
            </a:r>
            <a:r>
              <a:rPr lang="zh-TW" altLang="en-US" sz="4000" b="1" kern="1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操作說明</a:t>
            </a:r>
          </a:p>
        </p:txBody>
      </p:sp>
      <p:sp>
        <p:nvSpPr>
          <p:cNvPr id="6" name="副標題 2">
            <a:extLst>
              <a:ext uri="{FF2B5EF4-FFF2-40B4-BE49-F238E27FC236}">
                <a16:creationId xmlns="" xmlns:a16="http://schemas.microsoft.com/office/drawing/2014/main" id="{114F3732-792A-47C4-8D14-AAB45F42CB2B}"/>
              </a:ext>
            </a:extLst>
          </p:cNvPr>
          <p:cNvSpPr txBox="1">
            <a:spLocks/>
          </p:cNvSpPr>
          <p:nvPr/>
        </p:nvSpPr>
        <p:spPr>
          <a:xfrm>
            <a:off x="3880857" y="2921505"/>
            <a:ext cx="6295802" cy="1410036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35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207770" algn="l"/>
                <a:tab pos="1207770" algn="l"/>
                <a:tab pos="1207770" algn="l"/>
                <a:tab pos="1207770" algn="l"/>
              </a:tabLst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05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05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指導機關：行政院農委會農田水利署</a:t>
            </a:r>
            <a:endParaRPr lang="en-US" altLang="zh-TW" sz="21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合作機關：農田水利署嘉南管理處</a:t>
            </a:r>
          </a:p>
          <a:p>
            <a:r>
              <a:rPr lang="zh-TW" altLang="en-US" sz="2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執行單位：農田水利人力發展中心</a:t>
            </a:r>
            <a:endParaRPr lang="en-US" altLang="zh-TW" sz="21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</a:t>
            </a:r>
            <a:r>
              <a:rPr lang="en-US" altLang="zh-TW" sz="2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2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26</a:t>
            </a:r>
            <a:r>
              <a:rPr lang="zh-TW" altLang="en-US" sz="2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zh-TW" altLang="en-US" smtClean="0"/>
              <a:t>下載</a:t>
            </a:r>
            <a:r>
              <a:rPr lang="en-US" altLang="zh-TW" smtClean="0"/>
              <a:t>APP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2054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字方塊 25">
            <a:extLst>
              <a:ext uri="{FF2B5EF4-FFF2-40B4-BE49-F238E27FC236}">
                <a16:creationId xmlns:a16="http://schemas.microsoft.com/office/drawing/2014/main" xmlns="" id="{D66DD410-169F-4402-AF39-4927B722A13F}"/>
              </a:ext>
            </a:extLst>
          </p:cNvPr>
          <p:cNvSpPr txBox="1"/>
          <p:nvPr/>
        </p:nvSpPr>
        <p:spPr>
          <a:xfrm>
            <a:off x="427794" y="457414"/>
            <a:ext cx="553800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100" b="1" dirty="0" smtClean="0">
                <a:solidFill>
                  <a:srgbClr val="D2472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疫苗施打證明下載</a:t>
            </a:r>
            <a:endParaRPr lang="zh-TW" altLang="en-US" sz="2100" b="1" dirty="0">
              <a:solidFill>
                <a:srgbClr val="D2472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xmlns="" id="{B0F4C5D0-F387-C349-0F16-45DEE57B3038}"/>
              </a:ext>
            </a:extLst>
          </p:cNvPr>
          <p:cNvSpPr txBox="1"/>
          <p:nvPr/>
        </p:nvSpPr>
        <p:spPr>
          <a:xfrm>
            <a:off x="427793" y="943466"/>
            <a:ext cx="457089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500" b="1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一</a:t>
            </a:r>
            <a:r>
              <a:rPr lang="zh-TW" altLang="zh-TW" sz="1500" b="1" kern="1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、</a:t>
            </a:r>
            <a:r>
              <a:rPr lang="zh-TW" altLang="zh-TW" sz="1500" b="1" u="sng" kern="1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申請</a:t>
            </a:r>
            <a:r>
              <a:rPr lang="zh-TW" altLang="zh-TW" sz="1500" b="1" u="sng" kern="100" dirty="0">
                <a:ea typeface="Taipei Sans TC Beta"/>
                <a:cs typeface="Arial" panose="020B0604020202020204" pitchFamily="34" charset="0"/>
              </a:rPr>
              <a:t>【</a:t>
            </a:r>
            <a:r>
              <a:rPr lang="zh-TW" altLang="zh-TW" sz="1500" b="1" u="sng" kern="1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數位新冠病毒健康證明</a:t>
            </a:r>
            <a:r>
              <a:rPr lang="zh-TW" altLang="zh-TW" sz="1500" b="1" u="sng" kern="100" dirty="0">
                <a:ea typeface="Taipei Sans TC Beta"/>
                <a:cs typeface="Times New Roman" panose="02020603050405020304" pitchFamily="18" charset="0"/>
              </a:rPr>
              <a:t>】</a:t>
            </a:r>
            <a:endParaRPr lang="zh-TW" altLang="en-US" sz="1500" b="1" u="sng" dirty="0"/>
          </a:p>
        </p:txBody>
      </p:sp>
      <p:pic>
        <p:nvPicPr>
          <p:cNvPr id="28" name="圖片 27">
            <a:extLst>
              <a:ext uri="{FF2B5EF4-FFF2-40B4-BE49-F238E27FC236}">
                <a16:creationId xmlns:a16="http://schemas.microsoft.com/office/drawing/2014/main" xmlns="" id="{82F5ABE3-30B9-685D-D186-8E11D9AE7D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r="1431"/>
          <a:stretch/>
        </p:blipFill>
        <p:spPr bwMode="auto">
          <a:xfrm>
            <a:off x="506803" y="2041084"/>
            <a:ext cx="3394961" cy="1919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053BCD85-BC8D-D3EF-5085-D00C82862EF1}"/>
              </a:ext>
            </a:extLst>
          </p:cNvPr>
          <p:cNvSpPr/>
          <p:nvPr/>
        </p:nvSpPr>
        <p:spPr>
          <a:xfrm>
            <a:off x="1005397" y="3467620"/>
            <a:ext cx="678482" cy="4933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 sz="1350" dirty="0"/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xmlns="" id="{C68D4F6E-764A-5047-F981-D89554BFB515}"/>
              </a:ext>
            </a:extLst>
          </p:cNvPr>
          <p:cNvSpPr txBox="1"/>
          <p:nvPr/>
        </p:nvSpPr>
        <p:spPr>
          <a:xfrm>
            <a:off x="440727" y="1481441"/>
            <a:ext cx="603737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1350" kern="100" dirty="0">
                <a:ea typeface="Taipei Sans TC Beta"/>
                <a:cs typeface="Times New Roman" panose="02020603050405020304" pitchFamily="18" charset="0"/>
              </a:rPr>
              <a:t>⑴</a:t>
            </a:r>
            <a:r>
              <a:rPr lang="zh-TW" altLang="zh-TW" sz="135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 進入「</a:t>
            </a:r>
            <a:r>
              <a:rPr lang="zh-TW" altLang="zh-TW" sz="1350" kern="1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數位新冠病毒健康證明」官網，點選</a:t>
            </a:r>
            <a:r>
              <a:rPr lang="zh-TW" altLang="zh-TW" sz="135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zh-TW" sz="1350" kern="1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本國國民申請」</a:t>
            </a:r>
            <a:endParaRPr lang="zh-TW" altLang="en-US" sz="1350" dirty="0"/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xmlns="" id="{0B7DEF18-987B-1CFF-46D0-5AE552EB29CF}"/>
              </a:ext>
            </a:extLst>
          </p:cNvPr>
          <p:cNvSpPr txBox="1"/>
          <p:nvPr/>
        </p:nvSpPr>
        <p:spPr>
          <a:xfrm>
            <a:off x="5304060" y="2238765"/>
            <a:ext cx="457089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1350" kern="100" dirty="0">
                <a:ea typeface="新細明體" panose="02020500000000000000" pitchFamily="18" charset="-120"/>
                <a:cs typeface="新細明體" panose="02020500000000000000" pitchFamily="18" charset="-120"/>
              </a:rPr>
              <a:t>⑵</a:t>
            </a:r>
            <a:r>
              <a:rPr lang="zh-TW" altLang="zh-TW" sz="135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 於「一般登入</a:t>
            </a:r>
            <a:r>
              <a:rPr lang="zh-TW" altLang="zh-TW" sz="1350" kern="1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」</a:t>
            </a:r>
            <a:r>
              <a:rPr lang="zh-TW" altLang="zh-TW" sz="135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點選「身分認證</a:t>
            </a:r>
            <a:r>
              <a:rPr lang="zh-TW" altLang="zh-TW" sz="1350" kern="1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」</a:t>
            </a:r>
            <a:endParaRPr lang="zh-TW" altLang="en-US" sz="1350" dirty="0"/>
          </a:p>
        </p:txBody>
      </p:sp>
      <p:pic>
        <p:nvPicPr>
          <p:cNvPr id="37" name="圖片 36">
            <a:extLst>
              <a:ext uri="{FF2B5EF4-FFF2-40B4-BE49-F238E27FC236}">
                <a16:creationId xmlns:a16="http://schemas.microsoft.com/office/drawing/2014/main" xmlns="" id="{8275EB48-C1D3-1158-84B7-DA70F87FDF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" t="11705" r="2149" b="260"/>
          <a:stretch/>
        </p:blipFill>
        <p:spPr bwMode="auto">
          <a:xfrm>
            <a:off x="5370635" y="2766236"/>
            <a:ext cx="3266562" cy="1919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9" name="矩形 38">
            <a:extLst>
              <a:ext uri="{FF2B5EF4-FFF2-40B4-BE49-F238E27FC236}">
                <a16:creationId xmlns:a16="http://schemas.microsoft.com/office/drawing/2014/main" xmlns="" id="{24467128-93B0-F0DD-1FF2-CC634209A22F}"/>
              </a:ext>
            </a:extLst>
          </p:cNvPr>
          <p:cNvSpPr/>
          <p:nvPr/>
        </p:nvSpPr>
        <p:spPr>
          <a:xfrm>
            <a:off x="5304060" y="3075407"/>
            <a:ext cx="1174037" cy="16106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 sz="1350"/>
          </a:p>
        </p:txBody>
      </p:sp>
      <p:sp>
        <p:nvSpPr>
          <p:cNvPr id="10" name="矩形 9"/>
          <p:cNvSpPr/>
          <p:nvPr/>
        </p:nvSpPr>
        <p:spPr>
          <a:xfrm>
            <a:off x="7805172" y="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登入小黃卡</a:t>
            </a:r>
            <a:endParaRPr lang="en-US" altLang="zh-TW" b="1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altLang="zh-TW" noProof="0" smtClean="0"/>
              <a:pPr/>
              <a:t>10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429448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D423FCCC-5955-C030-9F8B-71770BED28F6}"/>
              </a:ext>
            </a:extLst>
          </p:cNvPr>
          <p:cNvSpPr txBox="1"/>
          <p:nvPr/>
        </p:nvSpPr>
        <p:spPr>
          <a:xfrm>
            <a:off x="327920" y="997373"/>
            <a:ext cx="457089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1350" kern="100" dirty="0">
                <a:ea typeface="Taipei Sans TC Beta"/>
                <a:cs typeface="Times New Roman" panose="02020603050405020304" pitchFamily="18" charset="0"/>
              </a:rPr>
              <a:t>⑶</a:t>
            </a:r>
            <a:r>
              <a:rPr lang="zh-TW" altLang="zh-TW" sz="135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 填寫基本資料後，執行身分認證</a:t>
            </a:r>
            <a:endParaRPr lang="zh-TW" altLang="en-US" sz="135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2927CEC5-996A-3564-6972-22AE266453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48" y="1421916"/>
            <a:ext cx="2694221" cy="2859341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A21203C3-0071-19DF-AF53-9B1AF02847F7}"/>
              </a:ext>
            </a:extLst>
          </p:cNvPr>
          <p:cNvSpPr txBox="1"/>
          <p:nvPr/>
        </p:nvSpPr>
        <p:spPr>
          <a:xfrm>
            <a:off x="3196794" y="1008043"/>
            <a:ext cx="5751067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1350" kern="100" dirty="0">
                <a:ea typeface="Taipei Sans TC Beta"/>
                <a:cs typeface="Times New Roman" panose="02020603050405020304" pitchFamily="18" charset="0"/>
              </a:rPr>
              <a:t>⑷ </a:t>
            </a:r>
            <a:r>
              <a:rPr lang="zh-TW" altLang="zh-TW" sz="135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勾選「疫苗接種數位證明」，並填寫生日及信箱，完畢後請按「下一步」</a:t>
            </a:r>
            <a:endParaRPr lang="zh-TW" altLang="en-US" sz="135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E44A2755-948A-4392-2EC7-9E9296151264}"/>
              </a:ext>
            </a:extLst>
          </p:cNvPr>
          <p:cNvSpPr/>
          <p:nvPr/>
        </p:nvSpPr>
        <p:spPr>
          <a:xfrm>
            <a:off x="427793" y="1782364"/>
            <a:ext cx="2644076" cy="27186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 sz="135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AAA5F7DE-FEE9-82D2-B143-2B7763AD3B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390" y="1421916"/>
            <a:ext cx="4020044" cy="3114301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DBA22DC9-D493-F1F7-F9F9-20C5DFE2B5B1}"/>
              </a:ext>
            </a:extLst>
          </p:cNvPr>
          <p:cNvSpPr/>
          <p:nvPr/>
        </p:nvSpPr>
        <p:spPr>
          <a:xfrm>
            <a:off x="3550389" y="2013636"/>
            <a:ext cx="1989277" cy="4765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 sz="135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A0CF7D4B-A9B3-E0D5-EE1E-EFAAFEAF1EA0}"/>
              </a:ext>
            </a:extLst>
          </p:cNvPr>
          <p:cNvSpPr/>
          <p:nvPr/>
        </p:nvSpPr>
        <p:spPr>
          <a:xfrm>
            <a:off x="3594069" y="3376670"/>
            <a:ext cx="3929756" cy="12374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 sz="135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xmlns="" id="{D66DD410-169F-4402-AF39-4927B722A13F}"/>
              </a:ext>
            </a:extLst>
          </p:cNvPr>
          <p:cNvSpPr txBox="1"/>
          <p:nvPr/>
        </p:nvSpPr>
        <p:spPr>
          <a:xfrm>
            <a:off x="427794" y="457414"/>
            <a:ext cx="553800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100" b="1" dirty="0" smtClean="0">
                <a:solidFill>
                  <a:srgbClr val="D2472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疫苗施打證明下載</a:t>
            </a:r>
            <a:endParaRPr lang="zh-TW" altLang="en-US" sz="2100" b="1" dirty="0">
              <a:solidFill>
                <a:srgbClr val="D2472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805172" y="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登入小黃卡</a:t>
            </a:r>
            <a:endParaRPr lang="en-US" altLang="zh-TW" b="1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altLang="zh-TW" noProof="0" smtClean="0"/>
              <a:pPr/>
              <a:t>11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335750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144B7F5D-0050-8A4F-BFBF-45BF67DC036D}"/>
              </a:ext>
            </a:extLst>
          </p:cNvPr>
          <p:cNvSpPr txBox="1"/>
          <p:nvPr/>
        </p:nvSpPr>
        <p:spPr>
          <a:xfrm>
            <a:off x="427793" y="1003390"/>
            <a:ext cx="457089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1350" kern="100" dirty="0">
                <a:latin typeface="Tempus Sans ITC" panose="04020404030D07020202" pitchFamily="82" charset="0"/>
                <a:ea typeface="標楷體" panose="03000509000000000000" pitchFamily="65" charset="-120"/>
                <a:cs typeface="Times New Roman" panose="02020603050405020304" pitchFamily="18" charset="0"/>
              </a:rPr>
              <a:t>⑸ </a:t>
            </a:r>
            <a:r>
              <a:rPr lang="zh-TW" altLang="zh-TW" sz="135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選擇</a:t>
            </a:r>
            <a:r>
              <a:rPr lang="en-US" altLang="zh-TW" sz="135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SHC</a:t>
            </a:r>
            <a:r>
              <a:rPr lang="zh-TW" altLang="zh-TW" sz="135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申請</a:t>
            </a:r>
            <a:endParaRPr lang="zh-TW" altLang="en-US" sz="135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530BD77F-D623-BC46-2299-C9F3F2B2B0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064" y="1071562"/>
            <a:ext cx="2871788" cy="1500188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AC100F31-4052-E091-CB2A-569D7901F474}"/>
              </a:ext>
            </a:extLst>
          </p:cNvPr>
          <p:cNvSpPr txBox="1"/>
          <p:nvPr/>
        </p:nvSpPr>
        <p:spPr>
          <a:xfrm>
            <a:off x="427793" y="2639923"/>
            <a:ext cx="457089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1350" kern="100" dirty="0">
                <a:latin typeface="Tempus Sans ITC" panose="04020404030D07020202" pitchFamily="82" charset="0"/>
                <a:ea typeface="標楷體" panose="03000509000000000000" pitchFamily="65" charset="-120"/>
                <a:cs typeface="新細明體" panose="02020500000000000000" pitchFamily="18" charset="-120"/>
              </a:rPr>
              <a:t>⑹</a:t>
            </a:r>
            <a:r>
              <a:rPr lang="zh-TW" altLang="zh-TW" sz="1350" kern="100" dirty="0">
                <a:latin typeface="Tempus Sans ITC" panose="04020404030D07020202" pitchFamily="82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135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點選上方「下載</a:t>
            </a:r>
            <a:r>
              <a:rPr lang="en-US" altLang="zh-TW" sz="135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zh-TW" sz="135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列印數位證明</a:t>
            </a:r>
            <a:endParaRPr lang="zh-TW" altLang="en-US" sz="135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AF4E3DF4-51CF-BD3F-92FD-F43F471D3B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70" y="3038316"/>
            <a:ext cx="4061936" cy="1785938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xmlns="" id="{2CA2AA6F-0B02-8D66-4EF8-225C91A9B2B3}"/>
              </a:ext>
            </a:extLst>
          </p:cNvPr>
          <p:cNvSpPr/>
          <p:nvPr/>
        </p:nvSpPr>
        <p:spPr>
          <a:xfrm>
            <a:off x="1827961" y="2209364"/>
            <a:ext cx="2916245" cy="3623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 sz="135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BC408201-7DD1-6581-6D2E-96A8DC0917CE}"/>
              </a:ext>
            </a:extLst>
          </p:cNvPr>
          <p:cNvSpPr/>
          <p:nvPr/>
        </p:nvSpPr>
        <p:spPr>
          <a:xfrm>
            <a:off x="2626126" y="2985828"/>
            <a:ext cx="1028700" cy="3500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 sz="135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xmlns="" id="{7C3F7AE1-A4BE-4B4E-3351-67F2327FBE66}"/>
              </a:ext>
            </a:extLst>
          </p:cNvPr>
          <p:cNvSpPr txBox="1"/>
          <p:nvPr/>
        </p:nvSpPr>
        <p:spPr>
          <a:xfrm>
            <a:off x="4998683" y="1001383"/>
            <a:ext cx="457089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350" kern="100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(7)</a:t>
            </a:r>
            <a:r>
              <a:rPr lang="zh-TW" altLang="zh-TW" sz="1350" kern="100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 </a:t>
            </a:r>
            <a:r>
              <a:rPr lang="zh-TW" altLang="zh-TW" sz="1350" kern="100" dirty="0">
                <a:ea typeface="標楷體" panose="03000509000000000000" pitchFamily="65" charset="-120"/>
                <a:cs typeface="新細明體" panose="02020500000000000000" pitchFamily="18" charset="-120"/>
              </a:rPr>
              <a:t>即出現「施打證明」，請將此畫面</a:t>
            </a:r>
            <a:r>
              <a:rPr lang="zh-TW" altLang="zh-TW" sz="1350" b="1" kern="100" dirty="0">
                <a:solidFill>
                  <a:srgbClr val="FF0000"/>
                </a:solidFill>
                <a:ea typeface="標楷體" panose="03000509000000000000" pitchFamily="65" charset="-120"/>
                <a:cs typeface="新細明體" panose="02020500000000000000" pitchFamily="18" charset="-120"/>
              </a:rPr>
              <a:t>截圖</a:t>
            </a:r>
            <a:r>
              <a:rPr lang="zh-TW" altLang="zh-TW" sz="1350" kern="100" dirty="0">
                <a:ea typeface="標楷體" panose="03000509000000000000" pitchFamily="65" charset="-120"/>
                <a:cs typeface="新細明體" panose="02020500000000000000" pitchFamily="18" charset="-120"/>
              </a:rPr>
              <a:t>保存</a:t>
            </a:r>
            <a:endParaRPr lang="zh-TW" altLang="en-US" sz="1350" dirty="0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xmlns="" id="{A09A9AC6-3257-22D2-F90B-E10F97349F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5" r="917" b="11180"/>
          <a:stretch/>
        </p:blipFill>
        <p:spPr bwMode="auto">
          <a:xfrm>
            <a:off x="5601457" y="1367759"/>
            <a:ext cx="2682164" cy="35861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228DEEC5-6191-9A7D-FD37-951E4FFE71D3}"/>
              </a:ext>
            </a:extLst>
          </p:cNvPr>
          <p:cNvSpPr/>
          <p:nvPr/>
        </p:nvSpPr>
        <p:spPr>
          <a:xfrm>
            <a:off x="6968651" y="2382748"/>
            <a:ext cx="1194366" cy="60308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 sz="135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3E2BC1D2-65E7-5EB0-D327-E42C5ADDE36B}"/>
              </a:ext>
            </a:extLst>
          </p:cNvPr>
          <p:cNvSpPr/>
          <p:nvPr/>
        </p:nvSpPr>
        <p:spPr>
          <a:xfrm>
            <a:off x="7067680" y="2482595"/>
            <a:ext cx="248360" cy="891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 sz="135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FC5655ED-BF6D-00A0-6E6E-3E9FF27451B6}"/>
              </a:ext>
            </a:extLst>
          </p:cNvPr>
          <p:cNvSpPr/>
          <p:nvPr/>
        </p:nvSpPr>
        <p:spPr>
          <a:xfrm>
            <a:off x="7067680" y="2810344"/>
            <a:ext cx="271463" cy="4714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 sz="135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4D542DBA-5800-C432-6BD7-203A1C7753AD}"/>
              </a:ext>
            </a:extLst>
          </p:cNvPr>
          <p:cNvSpPr/>
          <p:nvPr/>
        </p:nvSpPr>
        <p:spPr>
          <a:xfrm>
            <a:off x="5730800" y="3038316"/>
            <a:ext cx="2378952" cy="67033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 sz="1350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xmlns="" id="{D66DD410-169F-4402-AF39-4927B722A13F}"/>
              </a:ext>
            </a:extLst>
          </p:cNvPr>
          <p:cNvSpPr txBox="1"/>
          <p:nvPr/>
        </p:nvSpPr>
        <p:spPr>
          <a:xfrm>
            <a:off x="427794" y="457414"/>
            <a:ext cx="553800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100" b="1" dirty="0" smtClean="0">
                <a:solidFill>
                  <a:srgbClr val="D2472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疫苗施打證明下載</a:t>
            </a:r>
            <a:endParaRPr lang="zh-TW" altLang="en-US" sz="2100" b="1" dirty="0">
              <a:solidFill>
                <a:srgbClr val="D2472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805172" y="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登入小黃卡</a:t>
            </a:r>
            <a:endParaRPr lang="en-US" altLang="zh-TW" b="1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altLang="zh-TW" noProof="0" smtClean="0"/>
              <a:pPr/>
              <a:t>12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810827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9584" y="175026"/>
            <a:ext cx="8226900" cy="529293"/>
          </a:xfrm>
        </p:spPr>
        <p:txBody>
          <a:bodyPr/>
          <a:lstStyle/>
          <a:p>
            <a:r>
              <a:rPr lang="zh-TW" altLang="en-US" sz="2800" kern="1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成大</a:t>
            </a:r>
            <a:r>
              <a:rPr lang="zh-TW" altLang="en-US" sz="2800" kern="100" dirty="0" smtClean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資訊</a:t>
            </a:r>
            <a:r>
              <a:rPr lang="zh-TW" altLang="en-US" sz="2800" kern="1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公告平</a:t>
            </a:r>
            <a:r>
              <a:rPr lang="zh-TW" altLang="en-US" sz="2800" kern="100" dirty="0" smtClean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臺</a:t>
            </a:r>
            <a:r>
              <a:rPr lang="en-US" altLang="zh-TW" sz="2800" kern="100" dirty="0" smtClean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APP</a:t>
            </a:r>
            <a:r>
              <a:rPr lang="zh-TW" altLang="en-US" sz="2800" kern="100" dirty="0" smtClean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登入流程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430823" y="984738"/>
            <a:ext cx="108359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下載</a:t>
            </a:r>
            <a:r>
              <a:rPr lang="en-US" altLang="zh-TW" dirty="0" smtClean="0"/>
              <a:t>APP</a:t>
            </a:r>
          </a:p>
        </p:txBody>
      </p:sp>
      <p:sp>
        <p:nvSpPr>
          <p:cNvPr id="6" name="向右箭號 5"/>
          <p:cNvSpPr/>
          <p:nvPr/>
        </p:nvSpPr>
        <p:spPr>
          <a:xfrm>
            <a:off x="1591056" y="1099061"/>
            <a:ext cx="272562" cy="12309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1879890" y="984738"/>
            <a:ext cx="118696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註冊帳號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3383372" y="984685"/>
            <a:ext cx="1647199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疫苗注射證明</a:t>
            </a:r>
            <a:endParaRPr lang="zh-TW" altLang="en-US" dirty="0"/>
          </a:p>
        </p:txBody>
      </p:sp>
      <p:sp>
        <p:nvSpPr>
          <p:cNvPr id="11" name="向右箭號 10"/>
          <p:cNvSpPr/>
          <p:nvPr/>
        </p:nvSpPr>
        <p:spPr>
          <a:xfrm>
            <a:off x="5030571" y="1107857"/>
            <a:ext cx="272562" cy="12309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5365493" y="975941"/>
            <a:ext cx="1608933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/>
              <a:t>上</a:t>
            </a:r>
            <a:r>
              <a:rPr lang="zh-TW" altLang="en-US" dirty="0" smtClean="0"/>
              <a:t>傳疫苗證明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7536420" y="873029"/>
            <a:ext cx="1345225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賽前填寫今日健康狀況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359584" y="1634489"/>
            <a:ext cx="1520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/>
              <a:t>掃</a:t>
            </a:r>
            <a:r>
              <a:rPr lang="en-US" altLang="zh-TW" sz="1400" dirty="0" smtClean="0"/>
              <a:t>QR-Code</a:t>
            </a:r>
            <a:r>
              <a:rPr lang="zh-TW" altLang="en-US" sz="1400" dirty="0" smtClean="0"/>
              <a:t>下載</a:t>
            </a:r>
            <a:endParaRPr lang="zh-TW" altLang="en-US" sz="14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359584" y="2160236"/>
            <a:ext cx="1627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Apple store </a:t>
            </a:r>
            <a:r>
              <a:rPr lang="zh-TW" altLang="en-US" sz="1400" dirty="0" smtClean="0"/>
              <a:t>下載</a:t>
            </a:r>
            <a:endParaRPr lang="en-US" altLang="zh-TW" sz="1400" dirty="0" smtClean="0"/>
          </a:p>
          <a:p>
            <a:r>
              <a:rPr lang="en-US" altLang="zh-TW" sz="1400" dirty="0" smtClean="0"/>
              <a:t>Google</a:t>
            </a:r>
            <a:r>
              <a:rPr lang="zh-TW" altLang="en-US" sz="1400" dirty="0" smtClean="0"/>
              <a:t> </a:t>
            </a:r>
            <a:r>
              <a:rPr lang="en-US" altLang="zh-TW" sz="1400" dirty="0" smtClean="0"/>
              <a:t>play</a:t>
            </a:r>
            <a:r>
              <a:rPr lang="zh-TW" altLang="en-US" sz="1400" dirty="0" smtClean="0"/>
              <a:t>下載</a:t>
            </a:r>
            <a:endParaRPr lang="zh-TW" altLang="en-US" sz="1400" dirty="0"/>
          </a:p>
        </p:txBody>
      </p:sp>
      <p:cxnSp>
        <p:nvCxnSpPr>
          <p:cNvPr id="20" name="肘形接點 19"/>
          <p:cNvCxnSpPr>
            <a:stCxn id="5" idx="1"/>
            <a:endCxn id="17" idx="1"/>
          </p:cNvCxnSpPr>
          <p:nvPr/>
        </p:nvCxnSpPr>
        <p:spPr>
          <a:xfrm rot="10800000" flipV="1">
            <a:off x="359585" y="1169404"/>
            <a:ext cx="71239" cy="618974"/>
          </a:xfrm>
          <a:prstGeom prst="bentConnector3">
            <a:avLst>
              <a:gd name="adj1" fmla="val 420892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肘形接點 21"/>
          <p:cNvCxnSpPr>
            <a:stCxn id="5" idx="1"/>
            <a:endCxn id="18" idx="1"/>
          </p:cNvCxnSpPr>
          <p:nvPr/>
        </p:nvCxnSpPr>
        <p:spPr>
          <a:xfrm rot="10800000" flipV="1">
            <a:off x="359585" y="1169404"/>
            <a:ext cx="71239" cy="1252442"/>
          </a:xfrm>
          <a:prstGeom prst="bentConnector3">
            <a:avLst>
              <a:gd name="adj1" fmla="val 420892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3411797" y="1573098"/>
            <a:ext cx="152030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1400" dirty="0" smtClean="0"/>
              <a:t>拍健保卡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>(</a:t>
            </a:r>
            <a:r>
              <a:rPr lang="zh-TW" altLang="en-US" sz="1400" dirty="0" smtClean="0"/>
              <a:t>有疫苗注射貼紙</a:t>
            </a:r>
            <a:r>
              <a:rPr lang="en-US" altLang="zh-TW" sz="1400" dirty="0" smtClean="0"/>
              <a:t>)</a:t>
            </a:r>
            <a:endParaRPr lang="zh-TW" altLang="en-US" sz="14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3411797" y="2145627"/>
            <a:ext cx="906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 smtClean="0"/>
              <a:t>拍小黃卡</a:t>
            </a:r>
            <a:endParaRPr lang="zh-TW" altLang="en-US" sz="14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3411798" y="2513661"/>
            <a:ext cx="1168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/>
              <a:t>數位小黃卡</a:t>
            </a:r>
            <a:endParaRPr lang="en-US" altLang="zh-TW" sz="1400" dirty="0" smtClean="0"/>
          </a:p>
          <a:p>
            <a:pPr algn="ctr"/>
            <a:r>
              <a:rPr lang="en-US" altLang="zh-TW" sz="1400" dirty="0" smtClean="0"/>
              <a:t>(</a:t>
            </a:r>
            <a:r>
              <a:rPr lang="zh-TW" altLang="en-US" sz="1400" dirty="0" smtClean="0"/>
              <a:t>健保快易通</a:t>
            </a:r>
            <a:r>
              <a:rPr lang="en-US" altLang="zh-TW" sz="1400" dirty="0" smtClean="0"/>
              <a:t>)</a:t>
            </a:r>
            <a:endParaRPr lang="zh-TW" altLang="en-US" sz="1400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3386742" y="3094286"/>
            <a:ext cx="1671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 smtClean="0"/>
              <a:t>數位疫苗施打證明</a:t>
            </a:r>
            <a:endParaRPr lang="zh-TW" altLang="en-US" sz="1400" dirty="0"/>
          </a:p>
        </p:txBody>
      </p:sp>
      <p:cxnSp>
        <p:nvCxnSpPr>
          <p:cNvPr id="29" name="肘形接點 28"/>
          <p:cNvCxnSpPr>
            <a:stCxn id="10" idx="1"/>
            <a:endCxn id="24" idx="1"/>
          </p:cNvCxnSpPr>
          <p:nvPr/>
        </p:nvCxnSpPr>
        <p:spPr>
          <a:xfrm rot="10800000" flipH="1" flipV="1">
            <a:off x="3383371" y="1169350"/>
            <a:ext cx="28425" cy="665357"/>
          </a:xfrm>
          <a:prstGeom prst="bentConnector3">
            <a:avLst>
              <a:gd name="adj1" fmla="val -804222"/>
            </a:avLst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肘形接點 33"/>
          <p:cNvCxnSpPr>
            <a:stCxn id="10" idx="1"/>
            <a:endCxn id="25" idx="1"/>
          </p:cNvCxnSpPr>
          <p:nvPr/>
        </p:nvCxnSpPr>
        <p:spPr>
          <a:xfrm rot="10800000" flipH="1" flipV="1">
            <a:off x="3383371" y="1169350"/>
            <a:ext cx="28425" cy="1130165"/>
          </a:xfrm>
          <a:prstGeom prst="bentConnector3">
            <a:avLst>
              <a:gd name="adj1" fmla="val -804222"/>
            </a:avLst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肘形接點 38"/>
          <p:cNvCxnSpPr>
            <a:stCxn id="10" idx="1"/>
            <a:endCxn id="26" idx="1"/>
          </p:cNvCxnSpPr>
          <p:nvPr/>
        </p:nvCxnSpPr>
        <p:spPr>
          <a:xfrm rot="10800000" flipH="1" flipV="1">
            <a:off x="3383372" y="1169351"/>
            <a:ext cx="28426" cy="1605920"/>
          </a:xfrm>
          <a:prstGeom prst="bentConnector3">
            <a:avLst>
              <a:gd name="adj1" fmla="val -804193"/>
            </a:avLst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肘形接點 43"/>
          <p:cNvCxnSpPr>
            <a:stCxn id="10" idx="1"/>
            <a:endCxn id="27" idx="1"/>
          </p:cNvCxnSpPr>
          <p:nvPr/>
        </p:nvCxnSpPr>
        <p:spPr>
          <a:xfrm rot="10800000" flipH="1" flipV="1">
            <a:off x="3383372" y="1169351"/>
            <a:ext cx="3370" cy="2078824"/>
          </a:xfrm>
          <a:prstGeom prst="bentConnector3">
            <a:avLst>
              <a:gd name="adj1" fmla="val -6783383"/>
            </a:avLst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8" name="文字方塊 67"/>
          <p:cNvSpPr txBox="1"/>
          <p:nvPr/>
        </p:nvSpPr>
        <p:spPr>
          <a:xfrm>
            <a:off x="7892771" y="1613122"/>
            <a:ext cx="61439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1400" dirty="0" smtClean="0"/>
              <a:t>綠燈</a:t>
            </a:r>
            <a:endParaRPr lang="zh-TW" altLang="en-US" sz="1400" dirty="0"/>
          </a:p>
        </p:txBody>
      </p:sp>
      <p:cxnSp>
        <p:nvCxnSpPr>
          <p:cNvPr id="70" name="肘形接點 69"/>
          <p:cNvCxnSpPr>
            <a:stCxn id="14" idx="1"/>
            <a:endCxn id="68" idx="1"/>
          </p:cNvCxnSpPr>
          <p:nvPr/>
        </p:nvCxnSpPr>
        <p:spPr>
          <a:xfrm rot="10800000" flipH="1" flipV="1">
            <a:off x="7536419" y="1196195"/>
            <a:ext cx="356351" cy="570816"/>
          </a:xfrm>
          <a:prstGeom prst="bentConnector3">
            <a:avLst>
              <a:gd name="adj1" fmla="val -64150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4" name="文字方塊 73"/>
          <p:cNvSpPr txBox="1"/>
          <p:nvPr/>
        </p:nvSpPr>
        <p:spPr>
          <a:xfrm>
            <a:off x="7933934" y="2069250"/>
            <a:ext cx="61439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1400" dirty="0" smtClean="0"/>
              <a:t>黃燈</a:t>
            </a:r>
            <a:endParaRPr lang="zh-TW" altLang="en-US" sz="1400" dirty="0"/>
          </a:p>
        </p:txBody>
      </p:sp>
      <p:cxnSp>
        <p:nvCxnSpPr>
          <p:cNvPr id="75" name="肘形接點 74"/>
          <p:cNvCxnSpPr>
            <a:stCxn id="14" idx="1"/>
            <a:endCxn id="74" idx="1"/>
          </p:cNvCxnSpPr>
          <p:nvPr/>
        </p:nvCxnSpPr>
        <p:spPr>
          <a:xfrm rot="10800000" flipH="1" flipV="1">
            <a:off x="7536420" y="1196195"/>
            <a:ext cx="397514" cy="1026944"/>
          </a:xfrm>
          <a:prstGeom prst="bentConnector3">
            <a:avLst>
              <a:gd name="adj1" fmla="val -57507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向右箭號 12"/>
          <p:cNvSpPr/>
          <p:nvPr/>
        </p:nvSpPr>
        <p:spPr>
          <a:xfrm>
            <a:off x="7098165" y="1107857"/>
            <a:ext cx="272562" cy="12309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>
            <a:off x="3110810" y="1099063"/>
            <a:ext cx="272562" cy="12309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文字方塊 78"/>
          <p:cNvSpPr txBox="1"/>
          <p:nvPr/>
        </p:nvSpPr>
        <p:spPr>
          <a:xfrm>
            <a:off x="336345" y="3559092"/>
            <a:ext cx="1272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 smtClean="0">
                <a:solidFill>
                  <a:srgbClr val="FF0000"/>
                </a:solidFill>
              </a:rPr>
              <a:t>下載</a:t>
            </a:r>
            <a:r>
              <a:rPr lang="en-US" altLang="zh-TW" sz="1400" dirty="0" smtClean="0">
                <a:solidFill>
                  <a:srgbClr val="FF0000"/>
                </a:solidFill>
              </a:rPr>
              <a:t>APP</a:t>
            </a:r>
          </a:p>
          <a:p>
            <a:r>
              <a:rPr lang="zh-TW" altLang="en-US" sz="1400" dirty="0" smtClean="0">
                <a:solidFill>
                  <a:srgbClr val="FF0000"/>
                </a:solidFill>
              </a:rPr>
              <a:t>上述方式擇一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  <p:sp>
        <p:nvSpPr>
          <p:cNvPr id="80" name="文字方塊 79"/>
          <p:cNvSpPr txBox="1"/>
          <p:nvPr/>
        </p:nvSpPr>
        <p:spPr>
          <a:xfrm>
            <a:off x="3195314" y="3559092"/>
            <a:ext cx="1628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 smtClean="0">
                <a:solidFill>
                  <a:srgbClr val="FF0000"/>
                </a:solidFill>
              </a:rPr>
              <a:t>登入小黃卡</a:t>
            </a:r>
            <a:endParaRPr lang="en-US" altLang="zh-TW" sz="1400" dirty="0" smtClean="0">
              <a:solidFill>
                <a:srgbClr val="FF0000"/>
              </a:solidFill>
            </a:endParaRPr>
          </a:p>
          <a:p>
            <a:r>
              <a:rPr lang="zh-TW" altLang="en-US" sz="1400" dirty="0" smtClean="0">
                <a:solidFill>
                  <a:srgbClr val="FF0000"/>
                </a:solidFill>
              </a:rPr>
              <a:t>上述方式擇一即可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  <p:sp>
        <p:nvSpPr>
          <p:cNvPr id="105" name="文字方塊 104"/>
          <p:cNvSpPr txBox="1"/>
          <p:nvPr/>
        </p:nvSpPr>
        <p:spPr>
          <a:xfrm>
            <a:off x="7957057" y="2421846"/>
            <a:ext cx="61439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1400" dirty="0" smtClean="0"/>
              <a:t>紅燈</a:t>
            </a:r>
            <a:endParaRPr lang="zh-TW" altLang="en-US" sz="1400" dirty="0"/>
          </a:p>
        </p:txBody>
      </p:sp>
      <p:cxnSp>
        <p:nvCxnSpPr>
          <p:cNvPr id="106" name="肘形接點 105"/>
          <p:cNvCxnSpPr>
            <a:stCxn id="14" idx="1"/>
            <a:endCxn id="105" idx="1"/>
          </p:cNvCxnSpPr>
          <p:nvPr/>
        </p:nvCxnSpPr>
        <p:spPr>
          <a:xfrm rot="10800000" flipH="1" flipV="1">
            <a:off x="7536419" y="1196195"/>
            <a:ext cx="420637" cy="1379540"/>
          </a:xfrm>
          <a:prstGeom prst="bentConnector3">
            <a:avLst>
              <a:gd name="adj1" fmla="val -54346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58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52DCCDC0-E1B9-7F2D-548D-013A8FBD5A7A}"/>
              </a:ext>
            </a:extLst>
          </p:cNvPr>
          <p:cNvSpPr txBox="1"/>
          <p:nvPr/>
        </p:nvSpPr>
        <p:spPr>
          <a:xfrm>
            <a:off x="427794" y="457414"/>
            <a:ext cx="606972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2100" b="1" kern="100" dirty="0">
                <a:solidFill>
                  <a:srgbClr val="D247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成大資訊公告平臺</a:t>
            </a:r>
            <a:r>
              <a:rPr lang="en-US" altLang="zh-TW" sz="2100" b="1" kern="100" dirty="0">
                <a:solidFill>
                  <a:srgbClr val="D247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APP</a:t>
            </a:r>
            <a:r>
              <a:rPr lang="zh-TW" altLang="zh-TW" sz="2100" b="1" kern="100" dirty="0">
                <a:solidFill>
                  <a:srgbClr val="D247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</a:t>
            </a:r>
            <a:r>
              <a:rPr lang="en-US" altLang="zh-TW" sz="2100" b="1" kern="100" dirty="0">
                <a:solidFill>
                  <a:srgbClr val="D247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KUAP</a:t>
            </a:r>
            <a:r>
              <a:rPr lang="zh-TW" altLang="zh-TW" sz="2100" b="1" kern="100" dirty="0">
                <a:solidFill>
                  <a:srgbClr val="D247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」操作</a:t>
            </a:r>
            <a:r>
              <a:rPr lang="zh-TW" altLang="zh-TW" sz="2100" b="1" kern="100" dirty="0" smtClean="0">
                <a:solidFill>
                  <a:srgbClr val="D247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步驟</a:t>
            </a:r>
            <a:r>
              <a:rPr lang="zh-TW" altLang="en-US" sz="2100" b="1" kern="100" dirty="0" smtClean="0">
                <a:solidFill>
                  <a:srgbClr val="D247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</a:t>
            </a:r>
            <a:endParaRPr lang="zh-TW" altLang="en-US" sz="2100" dirty="0">
              <a:solidFill>
                <a:srgbClr val="D2472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xmlns="" id="{455365C0-13DB-F981-8D69-122B3017FE1B}"/>
              </a:ext>
            </a:extLst>
          </p:cNvPr>
          <p:cNvSpPr txBox="1"/>
          <p:nvPr/>
        </p:nvSpPr>
        <p:spPr>
          <a:xfrm>
            <a:off x="427794" y="994763"/>
            <a:ext cx="7664630" cy="3298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1500" b="1" u="sng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下載</a:t>
            </a:r>
            <a:r>
              <a:rPr lang="en-US" altLang="zh-TW" sz="1500" b="1" u="sng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</a:p>
          <a:p>
            <a:endParaRPr lang="en-US" altLang="zh-TW" sz="1100" b="1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350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35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方式</a:t>
            </a:r>
            <a:r>
              <a:rPr lang="en-US" altLang="zh-TW" sz="135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①</a:t>
            </a:r>
            <a:r>
              <a:rPr lang="zh-TW" altLang="en-US" sz="135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135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zh-TW" sz="135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各參加人員以</a:t>
            </a:r>
            <a:r>
              <a:rPr lang="zh-TW" altLang="zh-TW" sz="1500" b="1" u="sng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手機</a:t>
            </a:r>
            <a:r>
              <a:rPr lang="zh-TW" altLang="zh-TW" sz="135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掃瞄下方</a:t>
            </a:r>
            <a:r>
              <a:rPr lang="en-US" altLang="zh-TW" sz="1500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QR-Code</a:t>
            </a:r>
            <a:endParaRPr lang="en-US" altLang="zh-TW" sz="1200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1650"/>
              </a:lnSpc>
            </a:pPr>
            <a:endParaRPr lang="en-US" altLang="zh-TW" sz="1350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1650"/>
              </a:lnSpc>
            </a:pPr>
            <a:endParaRPr lang="en-US" altLang="zh-TW" sz="1350" kern="1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1650"/>
              </a:lnSpc>
            </a:pPr>
            <a:endParaRPr lang="en-US" altLang="zh-TW" sz="1350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1650"/>
              </a:lnSpc>
            </a:pPr>
            <a:endParaRPr lang="en-US" altLang="zh-TW" sz="1350" kern="1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1650"/>
              </a:lnSpc>
            </a:pPr>
            <a:endParaRPr lang="en-US" altLang="zh-TW" sz="1350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1650"/>
              </a:lnSpc>
            </a:pPr>
            <a:endParaRPr lang="en-US" altLang="zh-TW" sz="1350" kern="1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1650"/>
              </a:lnSpc>
            </a:pPr>
            <a:endParaRPr lang="en-US" altLang="zh-TW" sz="1350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1650"/>
              </a:lnSpc>
            </a:pPr>
            <a:endParaRPr lang="en-US" altLang="zh-TW" sz="1350" kern="1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350" kern="1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35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方式</a:t>
            </a:r>
            <a:r>
              <a:rPr lang="zh-TW" altLang="zh-TW" sz="135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②</a:t>
            </a:r>
            <a:r>
              <a:rPr lang="zh-TW" altLang="en-US" sz="135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dirty="0"/>
              <a:t>Apple </a:t>
            </a:r>
            <a:r>
              <a:rPr lang="en-US" altLang="zh-TW" sz="1200" dirty="0" smtClean="0"/>
              <a:t>store/Google</a:t>
            </a:r>
            <a:r>
              <a:rPr lang="zh-TW" altLang="en-US" sz="1200" dirty="0" smtClean="0"/>
              <a:t> </a:t>
            </a:r>
            <a:r>
              <a:rPr lang="en-US" altLang="zh-TW" sz="1200" dirty="0" smtClean="0"/>
              <a:t>play</a:t>
            </a:r>
            <a:r>
              <a:rPr lang="zh-TW" altLang="en-US" sz="1200" dirty="0" smtClean="0"/>
              <a:t>搜尋成大資訊公告平臺，直接下載</a:t>
            </a:r>
            <a:endParaRPr lang="zh-TW" altLang="en-US" sz="1200" dirty="0"/>
          </a:p>
          <a:p>
            <a:endParaRPr lang="en-US" altLang="zh-TW" sz="1350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921441" y="1979689"/>
            <a:ext cx="6677335" cy="1713480"/>
            <a:chOff x="841444" y="1997273"/>
            <a:chExt cx="6677335" cy="1713480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xmlns="" id="{D6400762-5800-9C3C-D475-D78BE7630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444" y="1997273"/>
              <a:ext cx="1705060" cy="1705060"/>
            </a:xfrm>
            <a:prstGeom prst="rect">
              <a:avLst/>
            </a:prstGeom>
            <a:noFill/>
          </p:spPr>
        </p:pic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xmlns="" id="{6FD7F5BD-B410-842E-B454-4150C68D8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4123" y="2005693"/>
              <a:ext cx="1705060" cy="1705060"/>
            </a:xfrm>
            <a:prstGeom prst="rect">
              <a:avLst/>
            </a:prstGeom>
            <a:noFill/>
          </p:spPr>
        </p:pic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xmlns="" id="{C1FF113D-97DB-E79D-F9D1-3E5171438D5A}"/>
                </a:ext>
              </a:extLst>
            </p:cNvPr>
            <p:cNvSpPr txBox="1"/>
            <p:nvPr/>
          </p:nvSpPr>
          <p:spPr>
            <a:xfrm>
              <a:off x="2607512" y="3387588"/>
              <a:ext cx="1143555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1500" b="1" kern="100" dirty="0">
                  <a:solidFill>
                    <a:srgbClr val="444444"/>
                  </a:solidFill>
                  <a:latin typeface="Poiret One" panose="020B0604020202020204" pitchFamily="2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←</a:t>
              </a:r>
              <a:r>
                <a:rPr lang="en-US" altLang="zh-TW" sz="1500" b="1" kern="100" dirty="0">
                  <a:solidFill>
                    <a:srgbClr val="444444"/>
                  </a:solidFill>
                  <a:ea typeface="微軟正黑體" panose="020B0604030504040204" pitchFamily="34" charset="-120"/>
                  <a:cs typeface="Times New Roman" panose="02020603050405020304" pitchFamily="18" charset="0"/>
                </a:rPr>
                <a:t>iOS </a:t>
              </a:r>
              <a:r>
                <a:rPr lang="zh-TW" altLang="zh-TW" sz="1500" b="1" kern="100" dirty="0">
                  <a:solidFill>
                    <a:srgbClr val="444444"/>
                  </a:solidFill>
                  <a:ea typeface="微軟正黑體" panose="020B0604030504040204" pitchFamily="34" charset="-120"/>
                  <a:cs typeface="Times New Roman" panose="02020603050405020304" pitchFamily="18" charset="0"/>
                </a:rPr>
                <a:t>版本</a:t>
              </a:r>
              <a:r>
                <a:rPr lang="en-US" altLang="zh-TW" sz="1350" kern="100" dirty="0">
                  <a:solidFill>
                    <a:srgbClr val="444444"/>
                  </a:solidFill>
                  <a:ea typeface="微軟正黑體" panose="020B0604030504040204" pitchFamily="34" charset="-120"/>
                  <a:cs typeface="Times New Roman" panose="02020603050405020304" pitchFamily="18" charset="0"/>
                </a:rPr>
                <a:t>	</a:t>
              </a:r>
              <a:endParaRPr lang="zh-TW" altLang="en-US" sz="1350" dirty="0"/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xmlns="" id="{88623766-0396-064D-5748-32F96B611F84}"/>
                </a:ext>
              </a:extLst>
            </p:cNvPr>
            <p:cNvSpPr txBox="1"/>
            <p:nvPr/>
          </p:nvSpPr>
          <p:spPr>
            <a:xfrm>
              <a:off x="5837571" y="3379168"/>
              <a:ext cx="1681208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1500" b="1" kern="100" dirty="0">
                  <a:solidFill>
                    <a:srgbClr val="444444"/>
                  </a:solidFill>
                  <a:latin typeface="Poiret One" panose="020B0604020202020204" pitchFamily="2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← </a:t>
              </a:r>
              <a:r>
                <a:rPr lang="en-US" altLang="zh-TW" sz="1500" b="1" kern="100" dirty="0">
                  <a:solidFill>
                    <a:srgbClr val="444444"/>
                  </a:solidFill>
                  <a:ea typeface="微軟正黑體" panose="020B0604030504040204" pitchFamily="34" charset="-120"/>
                  <a:cs typeface="Times New Roman" panose="02020603050405020304" pitchFamily="18" charset="0"/>
                </a:rPr>
                <a:t>Android</a:t>
              </a:r>
              <a:r>
                <a:rPr lang="zh-TW" altLang="zh-TW" sz="1500" b="1" kern="100" dirty="0">
                  <a:solidFill>
                    <a:srgbClr val="444444"/>
                  </a:solidFill>
                  <a:ea typeface="微軟正黑體" panose="020B0604030504040204" pitchFamily="34" charset="-120"/>
                  <a:cs typeface="Times New Roman" panose="02020603050405020304" pitchFamily="18" charset="0"/>
                </a:rPr>
                <a:t>版本</a:t>
              </a:r>
              <a:endParaRPr lang="zh-TW" altLang="en-US" sz="1500" b="1" dirty="0"/>
            </a:p>
          </p:txBody>
        </p:sp>
      </p:grpSp>
      <p:sp>
        <p:nvSpPr>
          <p:cNvPr id="3" name="矩形 2"/>
          <p:cNvSpPr/>
          <p:nvPr/>
        </p:nvSpPr>
        <p:spPr>
          <a:xfrm>
            <a:off x="7290608" y="17078"/>
            <a:ext cx="1853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步驟一</a:t>
            </a:r>
            <a:r>
              <a:rPr lang="en-US" altLang="zh-TW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</a:t>
            </a:r>
            <a:r>
              <a:rPr lang="zh-TW" altLang="zh-TW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下載</a:t>
            </a:r>
            <a:r>
              <a:rPr lang="en-US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>
            <a:noAutofit/>
          </a:bodyPr>
          <a:lstStyle/>
          <a:p>
            <a:fld id="{9860EDB8-5305-433F-BE41-D7A86D811DB3}" type="slidenum">
              <a:rPr lang="en-US" altLang="zh-TW" sz="2400" noProof="0" smtClean="0"/>
              <a:pPr/>
              <a:t>3</a:t>
            </a:fld>
            <a:endParaRPr lang="zh-TW" altLang="en-US" sz="2400" noProof="0" dirty="0"/>
          </a:p>
        </p:txBody>
      </p:sp>
    </p:spTree>
    <p:extLst>
      <p:ext uri="{BB962C8B-B14F-4D97-AF65-F5344CB8AC3E}">
        <p14:creationId xmlns:p14="http://schemas.microsoft.com/office/powerpoint/2010/main" val="133262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字方塊 32">
            <a:extLst>
              <a:ext uri="{FF2B5EF4-FFF2-40B4-BE49-F238E27FC236}">
                <a16:creationId xmlns:a16="http://schemas.microsoft.com/office/drawing/2014/main" xmlns="" id="{716AACB2-0CDF-224F-6A83-0A5602F820B5}"/>
              </a:ext>
            </a:extLst>
          </p:cNvPr>
          <p:cNvSpPr txBox="1"/>
          <p:nvPr/>
        </p:nvSpPr>
        <p:spPr>
          <a:xfrm>
            <a:off x="427794" y="457414"/>
            <a:ext cx="623747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2100" b="1" kern="100" dirty="0">
                <a:solidFill>
                  <a:srgbClr val="D247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成大資訊公告平臺</a:t>
            </a:r>
            <a:r>
              <a:rPr lang="en-US" altLang="zh-TW" sz="2100" b="1" kern="100" dirty="0">
                <a:solidFill>
                  <a:srgbClr val="D247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APP</a:t>
            </a:r>
            <a:r>
              <a:rPr lang="zh-TW" altLang="zh-TW" sz="2100" b="1" kern="100" dirty="0">
                <a:solidFill>
                  <a:srgbClr val="D247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</a:t>
            </a:r>
            <a:r>
              <a:rPr lang="en-US" altLang="zh-TW" sz="2100" b="1" kern="100" dirty="0">
                <a:solidFill>
                  <a:srgbClr val="D247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KUAP</a:t>
            </a:r>
            <a:r>
              <a:rPr lang="zh-TW" altLang="zh-TW" sz="2100" b="1" kern="100" dirty="0">
                <a:solidFill>
                  <a:srgbClr val="D247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」操作</a:t>
            </a:r>
            <a:r>
              <a:rPr lang="zh-TW" altLang="zh-TW" sz="2100" b="1" kern="100" dirty="0" smtClean="0">
                <a:solidFill>
                  <a:srgbClr val="D247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步驟</a:t>
            </a:r>
            <a:r>
              <a:rPr lang="zh-TW" altLang="en-US" sz="2100" b="1" kern="100" dirty="0" smtClean="0">
                <a:solidFill>
                  <a:srgbClr val="D247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</a:t>
            </a:r>
            <a:endParaRPr lang="zh-TW" altLang="en-US" sz="2100" dirty="0">
              <a:solidFill>
                <a:srgbClr val="D2472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xmlns="" id="{40D47611-EE39-B3F2-B43F-E3AD060ECA33}"/>
              </a:ext>
            </a:extLst>
          </p:cNvPr>
          <p:cNvSpPr txBox="1"/>
          <p:nvPr/>
        </p:nvSpPr>
        <p:spPr>
          <a:xfrm>
            <a:off x="427793" y="916834"/>
            <a:ext cx="457089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500" b="1" u="sng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註冊</a:t>
            </a:r>
            <a:endParaRPr lang="en-US" altLang="zh-TW" b="1" u="sng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5" name="圖片 34">
            <a:extLst>
              <a:ext uri="{FF2B5EF4-FFF2-40B4-BE49-F238E27FC236}">
                <a16:creationId xmlns:a16="http://schemas.microsoft.com/office/drawing/2014/main" xmlns="" id="{573D8DD0-1900-9C7F-D642-142968C6AD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14" y="1304145"/>
            <a:ext cx="1622948" cy="3381941"/>
          </a:xfrm>
          <a:prstGeom prst="rect">
            <a:avLst/>
          </a:prstGeom>
        </p:spPr>
      </p:pic>
      <p:pic>
        <p:nvPicPr>
          <p:cNvPr id="36" name="圖片 35">
            <a:extLst>
              <a:ext uri="{FF2B5EF4-FFF2-40B4-BE49-F238E27FC236}">
                <a16:creationId xmlns:a16="http://schemas.microsoft.com/office/drawing/2014/main" xmlns="" id="{C84F4CF4-9DB7-8E26-8F40-CE04AAB2A8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33" y="1304145"/>
            <a:ext cx="1648225" cy="3401150"/>
          </a:xfrm>
          <a:prstGeom prst="rect">
            <a:avLst/>
          </a:prstGeom>
        </p:spPr>
      </p:pic>
      <p:pic>
        <p:nvPicPr>
          <p:cNvPr id="37" name="圖片 36">
            <a:extLst>
              <a:ext uri="{FF2B5EF4-FFF2-40B4-BE49-F238E27FC236}">
                <a16:creationId xmlns:a16="http://schemas.microsoft.com/office/drawing/2014/main" xmlns="" id="{CA9BF500-4D60-F6E7-CDC1-DC13B66ADC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588" y="1303253"/>
            <a:ext cx="1791119" cy="3402934"/>
          </a:xfrm>
          <a:prstGeom prst="rect">
            <a:avLst/>
          </a:prstGeom>
        </p:spPr>
      </p:pic>
      <p:pic>
        <p:nvPicPr>
          <p:cNvPr id="38" name="圖片 37">
            <a:extLst>
              <a:ext uri="{FF2B5EF4-FFF2-40B4-BE49-F238E27FC236}">
                <a16:creationId xmlns:a16="http://schemas.microsoft.com/office/drawing/2014/main" xmlns="" id="{D547EB5C-A8AC-4A27-BF2C-8A1EA0FB84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503" y="1303252"/>
            <a:ext cx="1736186" cy="3306872"/>
          </a:xfrm>
          <a:prstGeom prst="rect">
            <a:avLst/>
          </a:prstGeom>
        </p:spPr>
      </p:pic>
      <p:sp>
        <p:nvSpPr>
          <p:cNvPr id="39" name="文字方塊 42">
            <a:extLst>
              <a:ext uri="{FF2B5EF4-FFF2-40B4-BE49-F238E27FC236}">
                <a16:creationId xmlns:a16="http://schemas.microsoft.com/office/drawing/2014/main" xmlns="" id="{CF547E16-0C6B-6BAB-4773-5BA144DABF2D}"/>
              </a:ext>
            </a:extLst>
          </p:cNvPr>
          <p:cNvSpPr txBox="1"/>
          <p:nvPr/>
        </p:nvSpPr>
        <p:spPr>
          <a:xfrm>
            <a:off x="547642" y="4727148"/>
            <a:ext cx="1512176" cy="22860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TW" altLang="en-US" sz="1350" b="1" kern="100" dirty="0">
                <a:solidFill>
                  <a:srgbClr val="923922"/>
                </a:solidFill>
                <a:highlight>
                  <a:srgbClr val="FFFF00"/>
                </a:highlight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點選訪客註冊</a:t>
            </a:r>
            <a:endParaRPr lang="zh-TW" altLang="en-US" sz="1350" kern="100" dirty="0">
              <a:solidFill>
                <a:srgbClr val="923922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40" name="箭號: 向右 39">
            <a:extLst>
              <a:ext uri="{FF2B5EF4-FFF2-40B4-BE49-F238E27FC236}">
                <a16:creationId xmlns:a16="http://schemas.microsoft.com/office/drawing/2014/main" xmlns="" id="{6CFA5802-E808-14A8-F77D-980327E0CB46}"/>
              </a:ext>
            </a:extLst>
          </p:cNvPr>
          <p:cNvSpPr/>
          <p:nvPr/>
        </p:nvSpPr>
        <p:spPr>
          <a:xfrm>
            <a:off x="1946725" y="4727650"/>
            <a:ext cx="558873" cy="26916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 dirty="0"/>
          </a:p>
        </p:txBody>
      </p:sp>
      <p:sp>
        <p:nvSpPr>
          <p:cNvPr id="41" name="文字方塊 45">
            <a:extLst>
              <a:ext uri="{FF2B5EF4-FFF2-40B4-BE49-F238E27FC236}">
                <a16:creationId xmlns:a16="http://schemas.microsoft.com/office/drawing/2014/main" xmlns="" id="{64C9E39C-3562-E06F-3F8A-45851C925C2B}"/>
              </a:ext>
            </a:extLst>
          </p:cNvPr>
          <p:cNvSpPr txBox="1"/>
          <p:nvPr/>
        </p:nvSpPr>
        <p:spPr>
          <a:xfrm>
            <a:off x="2639592" y="4746357"/>
            <a:ext cx="1648225" cy="22860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TW" altLang="en-US" sz="1350" b="1" kern="100" dirty="0">
                <a:solidFill>
                  <a:srgbClr val="923922"/>
                </a:solidFill>
                <a:highlight>
                  <a:srgbClr val="FFFF00"/>
                </a:highlight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勾選並按下一步</a:t>
            </a:r>
            <a:endParaRPr lang="zh-TW" altLang="en-US" sz="1350" kern="100" dirty="0">
              <a:solidFill>
                <a:srgbClr val="923922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42" name="箭號: 向右 41">
            <a:extLst>
              <a:ext uri="{FF2B5EF4-FFF2-40B4-BE49-F238E27FC236}">
                <a16:creationId xmlns:a16="http://schemas.microsoft.com/office/drawing/2014/main" xmlns="" id="{9549D9E9-CD3C-CB1D-1F1F-DC6831A214F8}"/>
              </a:ext>
            </a:extLst>
          </p:cNvPr>
          <p:cNvSpPr/>
          <p:nvPr/>
        </p:nvSpPr>
        <p:spPr>
          <a:xfrm>
            <a:off x="4039992" y="4746357"/>
            <a:ext cx="532008" cy="26966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43" name="文字方塊 62">
            <a:extLst>
              <a:ext uri="{FF2B5EF4-FFF2-40B4-BE49-F238E27FC236}">
                <a16:creationId xmlns:a16="http://schemas.microsoft.com/office/drawing/2014/main" xmlns="" id="{37CD7A66-F461-DC5C-7AD1-FEBF9FCB02DE}"/>
              </a:ext>
            </a:extLst>
          </p:cNvPr>
          <p:cNvSpPr txBox="1"/>
          <p:nvPr/>
        </p:nvSpPr>
        <p:spPr>
          <a:xfrm>
            <a:off x="4705772" y="4706867"/>
            <a:ext cx="1170408" cy="269162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TW" altLang="en-US" sz="1350" b="1" kern="100" dirty="0">
                <a:solidFill>
                  <a:srgbClr val="923922"/>
                </a:solidFill>
                <a:highlight>
                  <a:srgbClr val="FFFF00"/>
                </a:highlight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填寫資料送出</a:t>
            </a:r>
            <a:endParaRPr lang="zh-TW" altLang="en-US" sz="1350" kern="100" dirty="0">
              <a:solidFill>
                <a:srgbClr val="923922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44" name="箭號: 向右 43">
            <a:extLst>
              <a:ext uri="{FF2B5EF4-FFF2-40B4-BE49-F238E27FC236}">
                <a16:creationId xmlns:a16="http://schemas.microsoft.com/office/drawing/2014/main" xmlns="" id="{C7160D91-4717-003B-9998-FBF9F1D0BCF8}"/>
              </a:ext>
            </a:extLst>
          </p:cNvPr>
          <p:cNvSpPr/>
          <p:nvPr/>
        </p:nvSpPr>
        <p:spPr>
          <a:xfrm>
            <a:off x="6106394" y="4705295"/>
            <a:ext cx="558873" cy="26916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 dirty="0"/>
          </a:p>
        </p:txBody>
      </p:sp>
      <p:sp>
        <p:nvSpPr>
          <p:cNvPr id="45" name="文字方塊 63">
            <a:extLst>
              <a:ext uri="{FF2B5EF4-FFF2-40B4-BE49-F238E27FC236}">
                <a16:creationId xmlns:a16="http://schemas.microsoft.com/office/drawing/2014/main" xmlns="" id="{8B7A4BC3-FA9F-A8A4-551E-01EBDA64F3BF}"/>
              </a:ext>
            </a:extLst>
          </p:cNvPr>
          <p:cNvSpPr txBox="1"/>
          <p:nvPr/>
        </p:nvSpPr>
        <p:spPr>
          <a:xfrm>
            <a:off x="6763222" y="4686086"/>
            <a:ext cx="1761380" cy="22860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TW" altLang="en-US" sz="1350" b="1" kern="100" dirty="0">
                <a:solidFill>
                  <a:srgbClr val="923922"/>
                </a:solidFill>
                <a:highlight>
                  <a:srgbClr val="FFFF00"/>
                </a:highlight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註冊完畢登入</a:t>
            </a:r>
            <a:endParaRPr lang="zh-TW" altLang="en-US" sz="1350" kern="100" dirty="0">
              <a:solidFill>
                <a:srgbClr val="923922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284195" y="0"/>
            <a:ext cx="1859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步驟二</a:t>
            </a:r>
            <a:r>
              <a:rPr lang="en-US" altLang="zh-TW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</a:t>
            </a:r>
            <a:r>
              <a:rPr lang="zh-TW" altLang="en-US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註冊帳號</a:t>
            </a:r>
            <a:endParaRPr lang="en-US" altLang="zh-TW" b="1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>
            <a:noAutofit/>
          </a:bodyPr>
          <a:lstStyle/>
          <a:p>
            <a:fld id="{9860EDB8-5305-433F-BE41-D7A86D811DB3}" type="slidenum">
              <a:rPr lang="en-US" altLang="zh-TW" sz="2400" noProof="0" smtClean="0"/>
              <a:pPr/>
              <a:t>4</a:t>
            </a:fld>
            <a:endParaRPr lang="zh-TW" altLang="en-US" sz="2400" noProof="0" dirty="0"/>
          </a:p>
        </p:txBody>
      </p:sp>
    </p:spTree>
    <p:extLst>
      <p:ext uri="{BB962C8B-B14F-4D97-AF65-F5344CB8AC3E}">
        <p14:creationId xmlns:p14="http://schemas.microsoft.com/office/powerpoint/2010/main" val="233535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2452" y="395764"/>
            <a:ext cx="7047386" cy="480060"/>
          </a:xfrm>
        </p:spPr>
        <p:txBody>
          <a:bodyPr>
            <a:normAutofit fontScale="90000"/>
          </a:bodyPr>
          <a:lstStyle/>
          <a:p>
            <a:r>
              <a:rPr lang="zh-TW" altLang="zh-TW" kern="100" dirty="0" smtClean="0">
                <a:solidFill>
                  <a:srgbClr val="D247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成大資訊公告平臺</a:t>
            </a:r>
            <a:r>
              <a:rPr lang="en-US" altLang="zh-TW" kern="100" dirty="0" smtClean="0">
                <a:solidFill>
                  <a:srgbClr val="D247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APP</a:t>
            </a:r>
            <a:r>
              <a:rPr lang="zh-TW" altLang="zh-TW" kern="100" dirty="0" smtClean="0">
                <a:solidFill>
                  <a:srgbClr val="D247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</a:t>
            </a:r>
            <a:r>
              <a:rPr lang="en-US" altLang="zh-TW" kern="100" dirty="0" smtClean="0">
                <a:solidFill>
                  <a:srgbClr val="D247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KUAP</a:t>
            </a:r>
            <a:r>
              <a:rPr lang="zh-TW" altLang="zh-TW" kern="100" dirty="0" smtClean="0">
                <a:solidFill>
                  <a:srgbClr val="D247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」操作步驟</a:t>
            </a:r>
            <a:r>
              <a:rPr lang="zh-TW" altLang="en-US" kern="100" dirty="0" smtClean="0">
                <a:solidFill>
                  <a:srgbClr val="D247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三</a:t>
            </a:r>
            <a:r>
              <a:rPr lang="zh-TW" altLang="en-US" dirty="0">
                <a:solidFill>
                  <a:srgbClr val="D247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dirty="0">
                <a:solidFill>
                  <a:srgbClr val="D247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疫苗注射證明</a:t>
            </a:r>
            <a:r>
              <a:rPr lang="en-US" altLang="zh-TW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擇一即可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2" y="2215660"/>
            <a:ext cx="2307317" cy="1348339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407" y="2033828"/>
            <a:ext cx="2093517" cy="153017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219" y="1569329"/>
            <a:ext cx="1604914" cy="3388558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498133" y="1569329"/>
            <a:ext cx="2215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拍健保卡</a:t>
            </a:r>
            <a:endParaRPr lang="en-US" altLang="zh-TW" dirty="0" smtClean="0"/>
          </a:p>
          <a:p>
            <a:r>
              <a:rPr lang="en-US" altLang="zh-TW" dirty="0" smtClean="0"/>
              <a:t>(</a:t>
            </a:r>
            <a:r>
              <a:rPr lang="zh-TW" altLang="en-US" dirty="0" smtClean="0"/>
              <a:t>需有注射疫苗貼紙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3265188" y="1569329"/>
            <a:ext cx="2215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拍小黃卡</a:t>
            </a:r>
            <a:endParaRPr lang="en-US" altLang="zh-TW" dirty="0" smtClean="0"/>
          </a:p>
        </p:txBody>
      </p:sp>
      <p:sp>
        <p:nvSpPr>
          <p:cNvPr id="10" name="文字方塊 9"/>
          <p:cNvSpPr txBox="1"/>
          <p:nvPr/>
        </p:nvSpPr>
        <p:spPr>
          <a:xfrm>
            <a:off x="6169699" y="945856"/>
            <a:ext cx="2215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/>
              <a:t>疫苗注射</a:t>
            </a:r>
            <a:r>
              <a:rPr lang="zh-TW" altLang="en-US" dirty="0" smtClean="0"/>
              <a:t>證明</a:t>
            </a:r>
            <a:endParaRPr lang="en-US" altLang="zh-TW" dirty="0" smtClean="0"/>
          </a:p>
          <a:p>
            <a:pPr algn="ctr"/>
            <a:r>
              <a:rPr lang="en-US" altLang="zh-TW" dirty="0" smtClean="0"/>
              <a:t>(</a:t>
            </a:r>
            <a:r>
              <a:rPr lang="zh-TW" altLang="en-US" dirty="0" smtClean="0"/>
              <a:t>健保快易通</a:t>
            </a:r>
            <a:r>
              <a:rPr lang="en-US" altLang="zh-TW" dirty="0" smtClean="0"/>
              <a:t>)</a:t>
            </a:r>
          </a:p>
        </p:txBody>
      </p:sp>
      <p:sp>
        <p:nvSpPr>
          <p:cNvPr id="11" name="矩形 10"/>
          <p:cNvSpPr/>
          <p:nvPr/>
        </p:nvSpPr>
        <p:spPr>
          <a:xfrm>
            <a:off x="6822531" y="8792"/>
            <a:ext cx="2321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步驟三</a:t>
            </a:r>
            <a:r>
              <a:rPr lang="en-US" altLang="zh-TW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b="1" dirty="0"/>
              <a:t>疫苗注射</a:t>
            </a:r>
            <a:r>
              <a:rPr lang="zh-TW" altLang="en-US" b="1" dirty="0" smtClean="0"/>
              <a:t>證明</a:t>
            </a:r>
            <a:endParaRPr lang="zh-TW" altLang="en-US" b="1" dirty="0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4"/>
          </p:nvPr>
        </p:nvSpPr>
        <p:spPr/>
        <p:txBody>
          <a:bodyPr>
            <a:noAutofit/>
          </a:bodyPr>
          <a:lstStyle/>
          <a:p>
            <a:fld id="{9860EDB8-5305-433F-BE41-D7A86D811DB3}" type="slidenum">
              <a:rPr lang="en-US" altLang="zh-TW" sz="2400" noProof="0" smtClean="0"/>
              <a:pPr/>
              <a:t>5</a:t>
            </a:fld>
            <a:endParaRPr lang="zh-TW" altLang="en-US" sz="2400" noProof="0" dirty="0"/>
          </a:p>
        </p:txBody>
      </p:sp>
    </p:spTree>
    <p:extLst>
      <p:ext uri="{BB962C8B-B14F-4D97-AF65-F5344CB8AC3E}">
        <p14:creationId xmlns:p14="http://schemas.microsoft.com/office/powerpoint/2010/main" val="197412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圖片 22">
            <a:extLst>
              <a:ext uri="{FF2B5EF4-FFF2-40B4-BE49-F238E27FC236}">
                <a16:creationId xmlns:a16="http://schemas.microsoft.com/office/drawing/2014/main" xmlns="" id="{BD873EB2-265E-216A-568A-F9B480E032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90" y="1318964"/>
            <a:ext cx="1855556" cy="3683977"/>
          </a:xfrm>
          <a:prstGeom prst="rect">
            <a:avLst/>
          </a:prstGeom>
        </p:spPr>
      </p:pic>
      <p:sp>
        <p:nvSpPr>
          <p:cNvPr id="25" name="文字方塊 24">
            <a:extLst>
              <a:ext uri="{FF2B5EF4-FFF2-40B4-BE49-F238E27FC236}">
                <a16:creationId xmlns:a16="http://schemas.microsoft.com/office/drawing/2014/main" xmlns="" id="{D9D6A37F-7FDE-C7B7-F8E8-0DFFBD832419}"/>
              </a:ext>
            </a:extLst>
          </p:cNvPr>
          <p:cNvSpPr txBox="1"/>
          <p:nvPr/>
        </p:nvSpPr>
        <p:spPr>
          <a:xfrm>
            <a:off x="315749" y="989725"/>
            <a:ext cx="4513958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350" b="1" u="sng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註冊後進入頁面</a:t>
            </a:r>
            <a:endParaRPr lang="zh-TW" altLang="en-US" sz="1350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xmlns="" id="{CF5F64AF-5AA6-0BC5-E047-852DE2181A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61"/>
          <a:stretch/>
        </p:blipFill>
        <p:spPr>
          <a:xfrm>
            <a:off x="1915543" y="945897"/>
            <a:ext cx="1976450" cy="1390319"/>
          </a:xfrm>
          <a:prstGeom prst="rect">
            <a:avLst/>
          </a:prstGeom>
        </p:spPr>
      </p:pic>
      <p:sp>
        <p:nvSpPr>
          <p:cNvPr id="28" name="文字方塊 64">
            <a:extLst>
              <a:ext uri="{FF2B5EF4-FFF2-40B4-BE49-F238E27FC236}">
                <a16:creationId xmlns:a16="http://schemas.microsoft.com/office/drawing/2014/main" xmlns="" id="{5CD39760-43E7-1600-27E4-E36D23490453}"/>
              </a:ext>
            </a:extLst>
          </p:cNvPr>
          <p:cNvSpPr txBox="1"/>
          <p:nvPr/>
        </p:nvSpPr>
        <p:spPr>
          <a:xfrm>
            <a:off x="2712764" y="1791452"/>
            <a:ext cx="1882295" cy="371358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TW" altLang="en-US" sz="1350" b="1" kern="100" dirty="0">
                <a:solidFill>
                  <a:srgbClr val="923922"/>
                </a:solidFill>
                <a:highlight>
                  <a:srgbClr val="FFFF00"/>
                </a:highlight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上</a:t>
            </a:r>
            <a:r>
              <a:rPr lang="zh-TW" altLang="en-US" sz="1350" b="1" kern="100" dirty="0" smtClean="0">
                <a:solidFill>
                  <a:srgbClr val="923922"/>
                </a:solidFill>
                <a:highlight>
                  <a:srgbClr val="FFFF00"/>
                </a:highlight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傳相關證明</a:t>
            </a:r>
            <a:endParaRPr lang="zh-TW" altLang="en-US" sz="1350" kern="100" dirty="0">
              <a:solidFill>
                <a:srgbClr val="923922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2148634" y="1841021"/>
            <a:ext cx="4177527" cy="3115320"/>
            <a:chOff x="228045" y="810493"/>
            <a:chExt cx="4842471" cy="3476105"/>
          </a:xfrm>
        </p:grpSpPr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xmlns="" id="{8EB35BAD-54E9-C7E9-F37B-0F002977C6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" b="57404"/>
            <a:stretch/>
          </p:blipFill>
          <p:spPr>
            <a:xfrm>
              <a:off x="228045" y="1364943"/>
              <a:ext cx="2115422" cy="2867281"/>
            </a:xfrm>
            <a:prstGeom prst="rect">
              <a:avLst/>
            </a:prstGeom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xmlns="" id="{789C0C8E-0B53-5835-385D-8F4EF3C237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" t="43747" r="361" b="215"/>
            <a:stretch/>
          </p:blipFill>
          <p:spPr>
            <a:xfrm>
              <a:off x="2367804" y="810493"/>
              <a:ext cx="1936130" cy="3476105"/>
            </a:xfrm>
            <a:prstGeom prst="rect">
              <a:avLst/>
            </a:prstGeom>
          </p:spPr>
        </p:pic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1FC11294-4E4D-DD4B-72B5-969E6E60CD91}"/>
                </a:ext>
              </a:extLst>
            </p:cNvPr>
            <p:cNvSpPr/>
            <p:nvPr/>
          </p:nvSpPr>
          <p:spPr>
            <a:xfrm>
              <a:off x="2388266" y="2802720"/>
              <a:ext cx="1964531" cy="55006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1350"/>
            </a:p>
          </p:txBody>
        </p:sp>
        <p:sp>
          <p:nvSpPr>
            <p:cNvPr id="15" name="文字方塊 48">
              <a:extLst>
                <a:ext uri="{FF2B5EF4-FFF2-40B4-BE49-F238E27FC236}">
                  <a16:creationId xmlns:a16="http://schemas.microsoft.com/office/drawing/2014/main" xmlns="" id="{935DBA90-790E-760A-3B06-89B8F412046F}"/>
                </a:ext>
              </a:extLst>
            </p:cNvPr>
            <p:cNvSpPr txBox="1"/>
            <p:nvPr/>
          </p:nvSpPr>
          <p:spPr>
            <a:xfrm>
              <a:off x="3635077" y="2419938"/>
              <a:ext cx="1435439" cy="26668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zh-TW" altLang="en-US" sz="1350" b="1" kern="100" dirty="0">
                  <a:solidFill>
                    <a:srgbClr val="923922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ea typeface="標楷體" panose="03000509000000000000" pitchFamily="65" charset="-120"/>
                </a:rPr>
                <a:t>選取截圖證明</a:t>
              </a:r>
              <a:endParaRPr lang="zh-TW" altLang="en-US" sz="1350" kern="100" dirty="0">
                <a:solidFill>
                  <a:srgbClr val="923922"/>
                </a:solidFill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7BE47908-DBDE-B050-2661-1FEFD37EC44E}"/>
                </a:ext>
              </a:extLst>
            </p:cNvPr>
            <p:cNvSpPr/>
            <p:nvPr/>
          </p:nvSpPr>
          <p:spPr>
            <a:xfrm>
              <a:off x="2796517" y="3903612"/>
              <a:ext cx="1078705" cy="32861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1350"/>
            </a:p>
          </p:txBody>
        </p:sp>
      </p:grpSp>
      <p:sp>
        <p:nvSpPr>
          <p:cNvPr id="17" name="箭號: 向右 5">
            <a:extLst>
              <a:ext uri="{FF2B5EF4-FFF2-40B4-BE49-F238E27FC236}">
                <a16:creationId xmlns:a16="http://schemas.microsoft.com/office/drawing/2014/main" xmlns="" id="{1BE05D50-B75F-7FD0-9CA9-4AF42A4B8331}"/>
              </a:ext>
            </a:extLst>
          </p:cNvPr>
          <p:cNvSpPr/>
          <p:nvPr/>
        </p:nvSpPr>
        <p:spPr>
          <a:xfrm>
            <a:off x="1397758" y="1757539"/>
            <a:ext cx="558873" cy="26916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8" name="箭號: 向右 5">
            <a:extLst>
              <a:ext uri="{FF2B5EF4-FFF2-40B4-BE49-F238E27FC236}">
                <a16:creationId xmlns:a16="http://schemas.microsoft.com/office/drawing/2014/main" xmlns="" id="{1BE05D50-B75F-7FD0-9CA9-4AF42A4B8331}"/>
              </a:ext>
            </a:extLst>
          </p:cNvPr>
          <p:cNvSpPr/>
          <p:nvPr/>
        </p:nvSpPr>
        <p:spPr>
          <a:xfrm rot="5400000">
            <a:off x="3432240" y="2327181"/>
            <a:ext cx="558873" cy="26916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grpSp>
        <p:nvGrpSpPr>
          <p:cNvPr id="19" name="群組 18"/>
          <p:cNvGrpSpPr/>
          <p:nvPr/>
        </p:nvGrpSpPr>
        <p:grpSpPr>
          <a:xfrm>
            <a:off x="6568216" y="1501832"/>
            <a:ext cx="2344724" cy="3318239"/>
            <a:chOff x="6047070" y="1488011"/>
            <a:chExt cx="2344724" cy="3318239"/>
          </a:xfrm>
        </p:grpSpPr>
        <p:pic>
          <p:nvPicPr>
            <p:cNvPr id="20" name="圖片 19">
              <a:extLst>
                <a:ext uri="{FF2B5EF4-FFF2-40B4-BE49-F238E27FC236}">
                  <a16:creationId xmlns:a16="http://schemas.microsoft.com/office/drawing/2014/main" xmlns="" id="{2866425D-7A22-3A49-9514-F72669B7A8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275" r="3894" b="13262"/>
            <a:stretch/>
          </p:blipFill>
          <p:spPr bwMode="auto">
            <a:xfrm>
              <a:off x="6047070" y="1488011"/>
              <a:ext cx="2344724" cy="331823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2" name="矩形 21">
              <a:extLst>
                <a:ext uri="{FF2B5EF4-FFF2-40B4-BE49-F238E27FC236}">
                  <a16:creationId xmlns:a16="http://schemas.microsoft.com/office/drawing/2014/main" xmlns="" id="{49E00317-18D6-1B54-7E98-7CB749CA4563}"/>
                </a:ext>
              </a:extLst>
            </p:cNvPr>
            <p:cNvSpPr/>
            <p:nvPr/>
          </p:nvSpPr>
          <p:spPr>
            <a:xfrm>
              <a:off x="6870769" y="2615712"/>
              <a:ext cx="838004" cy="35004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1350"/>
            </a:p>
          </p:txBody>
        </p:sp>
      </p:grpSp>
      <p:sp>
        <p:nvSpPr>
          <p:cNvPr id="24" name="文字方塊 23">
            <a:extLst>
              <a:ext uri="{FF2B5EF4-FFF2-40B4-BE49-F238E27FC236}">
                <a16:creationId xmlns:a16="http://schemas.microsoft.com/office/drawing/2014/main" xmlns="" id="{127D7604-0B7E-457D-60BE-0D50F94F58C6}"/>
              </a:ext>
            </a:extLst>
          </p:cNvPr>
          <p:cNvSpPr txBox="1"/>
          <p:nvPr/>
        </p:nvSpPr>
        <p:spPr>
          <a:xfrm>
            <a:off x="6728719" y="1018882"/>
            <a:ext cx="2415281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135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1350" b="1" u="sng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存檔</a:t>
            </a:r>
            <a:r>
              <a:rPr lang="zh-TW" altLang="zh-TW" sz="1350" b="1" u="sng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後將顯示上傳成功</a:t>
            </a:r>
            <a:endParaRPr lang="zh-TW" altLang="en-US" sz="1350" b="1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箭號: 向右 5">
            <a:extLst>
              <a:ext uri="{FF2B5EF4-FFF2-40B4-BE49-F238E27FC236}">
                <a16:creationId xmlns:a16="http://schemas.microsoft.com/office/drawing/2014/main" xmlns="" id="{1BE05D50-B75F-7FD0-9CA9-4AF42A4B8331}"/>
              </a:ext>
            </a:extLst>
          </p:cNvPr>
          <p:cNvSpPr/>
          <p:nvPr/>
        </p:nvSpPr>
        <p:spPr>
          <a:xfrm>
            <a:off x="5906897" y="4550910"/>
            <a:ext cx="558873" cy="26916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7" name="矩形 26"/>
          <p:cNvSpPr/>
          <p:nvPr/>
        </p:nvSpPr>
        <p:spPr>
          <a:xfrm>
            <a:off x="6822531" y="0"/>
            <a:ext cx="2321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步驟四</a:t>
            </a:r>
            <a:r>
              <a:rPr lang="en-US" altLang="zh-TW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</a:t>
            </a:r>
            <a:r>
              <a:rPr lang="zh-TW" altLang="en-US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上傳相關證明</a:t>
            </a:r>
            <a:endParaRPr lang="en-US" altLang="zh-TW" b="1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26683" y="246609"/>
            <a:ext cx="5480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b="1" kern="100" dirty="0">
                <a:solidFill>
                  <a:srgbClr val="D247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成大資訊公告平臺</a:t>
            </a:r>
            <a:r>
              <a:rPr lang="en-US" altLang="zh-TW" b="1" kern="100" dirty="0">
                <a:solidFill>
                  <a:srgbClr val="D247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APP</a:t>
            </a:r>
            <a:r>
              <a:rPr lang="zh-TW" altLang="zh-TW" b="1" kern="100" dirty="0">
                <a:solidFill>
                  <a:srgbClr val="D247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</a:t>
            </a:r>
            <a:r>
              <a:rPr lang="en-US" altLang="zh-TW" b="1" kern="100" dirty="0">
                <a:solidFill>
                  <a:srgbClr val="D247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KUAP</a:t>
            </a:r>
            <a:r>
              <a:rPr lang="zh-TW" altLang="zh-TW" b="1" kern="100" dirty="0">
                <a:solidFill>
                  <a:srgbClr val="D247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」操作</a:t>
            </a:r>
            <a:r>
              <a:rPr lang="zh-TW" altLang="zh-TW" b="1" kern="100" dirty="0" smtClean="0">
                <a:solidFill>
                  <a:srgbClr val="D247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步驟</a:t>
            </a:r>
            <a:r>
              <a:rPr lang="zh-TW" altLang="en-US" b="1" kern="100" dirty="0" smtClean="0">
                <a:solidFill>
                  <a:srgbClr val="D247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四</a:t>
            </a:r>
            <a:endParaRPr lang="en-US" altLang="zh-TW" b="1" kern="100" dirty="0" smtClean="0">
              <a:solidFill>
                <a:srgbClr val="D2472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上傳</a:t>
            </a:r>
            <a:r>
              <a:rPr lang="zh-TW" altLang="en-US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步驟三的照片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>
            <a:noAutofit/>
          </a:bodyPr>
          <a:lstStyle/>
          <a:p>
            <a:fld id="{9860EDB8-5305-433F-BE41-D7A86D811DB3}" type="slidenum">
              <a:rPr lang="en-US" altLang="zh-TW" sz="2400" noProof="0" smtClean="0"/>
              <a:pPr/>
              <a:t>6</a:t>
            </a:fld>
            <a:endParaRPr lang="zh-TW" altLang="en-US" sz="2400" noProof="0" dirty="0"/>
          </a:p>
        </p:txBody>
      </p:sp>
    </p:spTree>
    <p:extLst>
      <p:ext uri="{BB962C8B-B14F-4D97-AF65-F5344CB8AC3E}">
        <p14:creationId xmlns:p14="http://schemas.microsoft.com/office/powerpoint/2010/main" val="57792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C8696134-D5D5-2606-8911-9F266AE8B201}"/>
              </a:ext>
            </a:extLst>
          </p:cNvPr>
          <p:cNvSpPr txBox="1"/>
          <p:nvPr/>
        </p:nvSpPr>
        <p:spPr>
          <a:xfrm>
            <a:off x="427794" y="457414"/>
            <a:ext cx="553800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100" b="1" kern="100" dirty="0">
                <a:solidFill>
                  <a:srgbClr val="D24726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使用</a:t>
            </a:r>
            <a:r>
              <a:rPr lang="zh-TW" altLang="zh-TW" sz="2100" b="1" kern="100" dirty="0">
                <a:solidFill>
                  <a:srgbClr val="D24726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成大資訊公告平臺</a:t>
            </a:r>
            <a:r>
              <a:rPr lang="en-US" altLang="zh-TW" sz="2100" b="1" kern="100" dirty="0">
                <a:solidFill>
                  <a:srgbClr val="D24726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APP</a:t>
            </a:r>
            <a:r>
              <a:rPr lang="zh-TW" altLang="en-US" sz="2100" b="1" kern="100" dirty="0">
                <a:solidFill>
                  <a:srgbClr val="D24726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快速進入校園</a:t>
            </a:r>
            <a:endParaRPr lang="zh-TW" altLang="en-US" sz="2100" dirty="0">
              <a:solidFill>
                <a:srgbClr val="D24726"/>
              </a:solidFill>
            </a:endParaRPr>
          </a:p>
        </p:txBody>
      </p:sp>
      <p:grpSp>
        <p:nvGrpSpPr>
          <p:cNvPr id="3" name="群組 2" descr="內含表示步驟 1 之數字 1 的小型圓圈">
            <a:extLst>
              <a:ext uri="{FF2B5EF4-FFF2-40B4-BE49-F238E27FC236}">
                <a16:creationId xmlns:a16="http://schemas.microsoft.com/office/drawing/2014/main" xmlns="" id="{566A2B36-8FD0-2B8C-A779-43C4D08818FE}"/>
              </a:ext>
            </a:extLst>
          </p:cNvPr>
          <p:cNvGrpSpPr/>
          <p:nvPr/>
        </p:nvGrpSpPr>
        <p:grpSpPr bwMode="blackWhite">
          <a:xfrm>
            <a:off x="218476" y="1070344"/>
            <a:ext cx="418634" cy="312301"/>
            <a:chOff x="6953426" y="711274"/>
            <a:chExt cx="558179" cy="416400"/>
          </a:xfrm>
        </p:grpSpPr>
        <p:sp>
          <p:nvSpPr>
            <p:cNvPr id="4" name="橢圓​​ 18" descr="小型圓圈">
              <a:extLst>
                <a:ext uri="{FF2B5EF4-FFF2-40B4-BE49-F238E27FC236}">
                  <a16:creationId xmlns:a16="http://schemas.microsoft.com/office/drawing/2014/main" xmlns="" id="{D78A745C-E200-008D-5D44-26BE0983836E}"/>
                </a:ext>
              </a:extLst>
            </p:cNvPr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sz="1350" b="1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" name="文字方塊 4" descr="數字 1​">
              <a:extLst>
                <a:ext uri="{FF2B5EF4-FFF2-40B4-BE49-F238E27FC236}">
                  <a16:creationId xmlns:a16="http://schemas.microsoft.com/office/drawing/2014/main" xmlns="" id="{38903BB7-60C7-8F3E-BCE5-C6A78A0FBDB4}"/>
                </a:ext>
              </a:extLst>
            </p:cNvPr>
            <p:cNvSpPr txBox="1">
              <a:spLocks noChangeAspect="1"/>
            </p:cNvSpPr>
            <p:nvPr/>
          </p:nvSpPr>
          <p:spPr bwMode="blackWhite">
            <a:xfrm>
              <a:off x="6953426" y="727565"/>
              <a:ext cx="558179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altLang="zh-TW" sz="1350" b="1" dirty="0">
                  <a:solidFill>
                    <a:schemeClr val="bg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  <a:cs typeface="Segoe UI Semibold" panose="020B0702040204020203" pitchFamily="34" charset="0"/>
                </a:rPr>
                <a:t>1</a:t>
              </a:r>
            </a:p>
          </p:txBody>
        </p:sp>
      </p:grpSp>
      <p:grpSp>
        <p:nvGrpSpPr>
          <p:cNvPr id="6" name="群組 5" descr="內含表示步驟 2 之數字 2 的小型圓圈">
            <a:extLst>
              <a:ext uri="{FF2B5EF4-FFF2-40B4-BE49-F238E27FC236}">
                <a16:creationId xmlns:a16="http://schemas.microsoft.com/office/drawing/2014/main" xmlns="" id="{28ECF965-0D84-B182-836B-A835EEB34B4B}"/>
              </a:ext>
            </a:extLst>
          </p:cNvPr>
          <p:cNvGrpSpPr/>
          <p:nvPr/>
        </p:nvGrpSpPr>
        <p:grpSpPr bwMode="blackWhite">
          <a:xfrm>
            <a:off x="2720636" y="1073053"/>
            <a:ext cx="418634" cy="312301"/>
            <a:chOff x="6953426" y="711274"/>
            <a:chExt cx="558179" cy="416400"/>
          </a:xfrm>
        </p:grpSpPr>
        <p:sp>
          <p:nvSpPr>
            <p:cNvPr id="7" name="橢圓​​ 33" descr="小型圓圈">
              <a:extLst>
                <a:ext uri="{FF2B5EF4-FFF2-40B4-BE49-F238E27FC236}">
                  <a16:creationId xmlns:a16="http://schemas.microsoft.com/office/drawing/2014/main" xmlns="" id="{868A6280-937A-CEAD-FE4F-B871C4D2BECE}"/>
                </a:ext>
              </a:extLst>
            </p:cNvPr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sz="1350" b="1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" name="文字方塊 7" descr="數字 2​​">
              <a:extLst>
                <a:ext uri="{FF2B5EF4-FFF2-40B4-BE49-F238E27FC236}">
                  <a16:creationId xmlns:a16="http://schemas.microsoft.com/office/drawing/2014/main" xmlns="" id="{1181B1DA-DCAC-840C-79C0-A9414A5C0AFB}"/>
                </a:ext>
              </a:extLst>
            </p:cNvPr>
            <p:cNvSpPr txBox="1">
              <a:spLocks noChangeAspect="1"/>
            </p:cNvSpPr>
            <p:nvPr/>
          </p:nvSpPr>
          <p:spPr bwMode="blackWhite">
            <a:xfrm>
              <a:off x="6953426" y="727565"/>
              <a:ext cx="558179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altLang="zh-TW" sz="1350" b="1" dirty="0">
                  <a:solidFill>
                    <a:schemeClr val="bg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  <a:cs typeface="Segoe UI Semibold" panose="020B0702040204020203" pitchFamily="34" charset="0"/>
                </a:rPr>
                <a:t>2</a:t>
              </a:r>
            </a:p>
          </p:txBody>
        </p:sp>
      </p:grpSp>
      <p:grpSp>
        <p:nvGrpSpPr>
          <p:cNvPr id="9" name="群組 8" descr="內含表示步驟 3 之數字 3 的小型圓圈">
            <a:extLst>
              <a:ext uri="{FF2B5EF4-FFF2-40B4-BE49-F238E27FC236}">
                <a16:creationId xmlns:a16="http://schemas.microsoft.com/office/drawing/2014/main" xmlns="" id="{92440668-3D1E-F1C8-1371-E92309521383}"/>
              </a:ext>
            </a:extLst>
          </p:cNvPr>
          <p:cNvGrpSpPr/>
          <p:nvPr/>
        </p:nvGrpSpPr>
        <p:grpSpPr bwMode="blackWhite">
          <a:xfrm>
            <a:off x="5547160" y="1073053"/>
            <a:ext cx="418634" cy="312301"/>
            <a:chOff x="6953426" y="711274"/>
            <a:chExt cx="558179" cy="416400"/>
          </a:xfrm>
        </p:grpSpPr>
        <p:sp>
          <p:nvSpPr>
            <p:cNvPr id="10" name="橢圓​​ 23" descr="小型圓圈">
              <a:extLst>
                <a:ext uri="{FF2B5EF4-FFF2-40B4-BE49-F238E27FC236}">
                  <a16:creationId xmlns:a16="http://schemas.microsoft.com/office/drawing/2014/main" xmlns="" id="{47516DB1-F7D4-9345-57CD-1D2846AEF61B}"/>
                </a:ext>
              </a:extLst>
            </p:cNvPr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sz="1350" b="1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1" name="文字方塊 10" descr="數字 3">
              <a:extLst>
                <a:ext uri="{FF2B5EF4-FFF2-40B4-BE49-F238E27FC236}">
                  <a16:creationId xmlns:a16="http://schemas.microsoft.com/office/drawing/2014/main" xmlns="" id="{5A33FC6F-4CF3-3212-C9BE-685ED67B9D4E}"/>
                </a:ext>
              </a:extLst>
            </p:cNvPr>
            <p:cNvSpPr txBox="1">
              <a:spLocks noChangeAspect="1"/>
            </p:cNvSpPr>
            <p:nvPr/>
          </p:nvSpPr>
          <p:spPr bwMode="blackWhite">
            <a:xfrm>
              <a:off x="6953426" y="727565"/>
              <a:ext cx="558179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altLang="zh-TW" sz="1350" b="1" dirty="0">
                  <a:solidFill>
                    <a:schemeClr val="bg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13" name="文字方塊 12">
            <a:extLst>
              <a:ext uri="{FF2B5EF4-FFF2-40B4-BE49-F238E27FC236}">
                <a16:creationId xmlns:a16="http://schemas.microsoft.com/office/drawing/2014/main" xmlns="" id="{75DFB155-DD2E-D858-D1B5-F44894355D7E}"/>
              </a:ext>
            </a:extLst>
          </p:cNvPr>
          <p:cNvSpPr txBox="1"/>
          <p:nvPr/>
        </p:nvSpPr>
        <p:spPr>
          <a:xfrm>
            <a:off x="579587" y="1076616"/>
            <a:ext cx="2141049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135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進入校園前先行量測</a:t>
            </a:r>
            <a:r>
              <a:rPr lang="zh-TW" altLang="zh-TW" sz="135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體溫</a:t>
            </a:r>
            <a:endParaRPr lang="zh-TW" altLang="en-US" sz="13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xmlns="" id="{61FD87AF-E123-E80C-206C-42E7A1DBA122}"/>
              </a:ext>
            </a:extLst>
          </p:cNvPr>
          <p:cNvSpPr txBox="1"/>
          <p:nvPr/>
        </p:nvSpPr>
        <p:spPr>
          <a:xfrm>
            <a:off x="3081746" y="1067107"/>
            <a:ext cx="2384679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135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開啟</a:t>
            </a:r>
            <a:r>
              <a:rPr lang="en-US" altLang="zh-TW" sz="135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app</a:t>
            </a:r>
            <a:r>
              <a:rPr lang="zh-TW" altLang="zh-TW" sz="135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，填寫今日健康紀錄。</a:t>
            </a:r>
            <a:endParaRPr lang="zh-TW" altLang="en-US" sz="13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xmlns="" id="{996A4370-76DB-3471-2A11-41B2A019E4E1}"/>
              </a:ext>
            </a:extLst>
          </p:cNvPr>
          <p:cNvSpPr txBox="1"/>
          <p:nvPr/>
        </p:nvSpPr>
        <p:spPr>
          <a:xfrm>
            <a:off x="5962003" y="949743"/>
            <a:ext cx="2793599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135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進入場館出示</a:t>
            </a:r>
            <a:r>
              <a:rPr lang="en-US" altLang="zh-TW" sz="135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app</a:t>
            </a:r>
            <a:r>
              <a:rPr lang="zh-TW" altLang="zh-TW" sz="135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風險評估結果</a:t>
            </a:r>
            <a:r>
              <a:rPr lang="zh-TW" altLang="en-US" sz="135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endParaRPr lang="en-US" altLang="zh-TW" sz="1350" kern="1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zh-TW" sz="135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顯示為</a:t>
            </a:r>
            <a:r>
              <a:rPr lang="zh-TW" altLang="zh-TW" b="1" kern="100" dirty="0">
                <a:solidFill>
                  <a:schemeClr val="bg1"/>
                </a:solidFill>
                <a:highlight>
                  <a:srgbClr val="0080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綠燈</a:t>
            </a:r>
            <a:r>
              <a:rPr lang="zh-TW" altLang="zh-TW" sz="135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者即可入場</a:t>
            </a:r>
            <a:r>
              <a:rPr lang="zh-TW" altLang="zh-TW" sz="1350" kern="1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en-US" sz="1350" dirty="0"/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xmlns="" id="{55F3954C-E8A0-EFEE-8ADF-41932E43FF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54" y="1377722"/>
            <a:ext cx="1799810" cy="3506709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xmlns="" id="{0A6BEADD-A60B-04E6-6AFB-E743BFA1E2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282" r="-346"/>
          <a:stretch/>
        </p:blipFill>
        <p:spPr>
          <a:xfrm>
            <a:off x="3230206" y="1353615"/>
            <a:ext cx="2069165" cy="3506709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xmlns="" id="{7D7EF364-1DC7-94DF-8093-19739C0A41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" b="30588"/>
          <a:stretch/>
        </p:blipFill>
        <p:spPr>
          <a:xfrm>
            <a:off x="6121257" y="1603653"/>
            <a:ext cx="2234898" cy="2890667"/>
          </a:xfrm>
          <a:prstGeom prst="rect">
            <a:avLst/>
          </a:prstGeom>
        </p:spPr>
      </p:pic>
      <p:sp>
        <p:nvSpPr>
          <p:cNvPr id="22" name="文字方塊 73">
            <a:extLst>
              <a:ext uri="{FF2B5EF4-FFF2-40B4-BE49-F238E27FC236}">
                <a16:creationId xmlns:a16="http://schemas.microsoft.com/office/drawing/2014/main" xmlns="" id="{97F41C7A-0527-C2F6-F9B5-596232C665AA}"/>
              </a:ext>
            </a:extLst>
          </p:cNvPr>
          <p:cNvSpPr txBox="1"/>
          <p:nvPr/>
        </p:nvSpPr>
        <p:spPr>
          <a:xfrm>
            <a:off x="6188582" y="4594232"/>
            <a:ext cx="2735696" cy="22860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TW" altLang="en-US" sz="1350" b="1" kern="100" dirty="0">
                <a:solidFill>
                  <a:srgbClr val="923922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進入校園出示燈號健康紀錄</a:t>
            </a:r>
            <a:endParaRPr lang="zh-TW" altLang="en-US" sz="1350" kern="100" dirty="0">
              <a:solidFill>
                <a:srgbClr val="923922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935633" y="8792"/>
            <a:ext cx="3241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b="1" dirty="0" smtClean="0"/>
              <a:t>步驟五</a:t>
            </a:r>
            <a:r>
              <a:rPr lang="en-US" altLang="zh-TW" b="1" dirty="0" smtClean="0"/>
              <a:t>:</a:t>
            </a:r>
            <a:r>
              <a:rPr lang="zh-TW" altLang="en-US" b="1" dirty="0" smtClean="0"/>
              <a:t>賽</a:t>
            </a:r>
            <a:r>
              <a:rPr lang="zh-TW" altLang="en-US" b="1" dirty="0"/>
              <a:t>前填寫今日健康狀況</a:t>
            </a:r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4"/>
          </p:nvPr>
        </p:nvSpPr>
        <p:spPr/>
        <p:txBody>
          <a:bodyPr>
            <a:noAutofit/>
          </a:bodyPr>
          <a:lstStyle/>
          <a:p>
            <a:fld id="{9860EDB8-5305-433F-BE41-D7A86D811DB3}" type="slidenum">
              <a:rPr lang="en-US" altLang="zh-TW" sz="2400" noProof="0" smtClean="0"/>
              <a:pPr/>
              <a:t>7</a:t>
            </a:fld>
            <a:endParaRPr lang="zh-TW" altLang="en-US" sz="2400" noProof="0" dirty="0"/>
          </a:p>
        </p:txBody>
      </p:sp>
    </p:spTree>
    <p:extLst>
      <p:ext uri="{BB962C8B-B14F-4D97-AF65-F5344CB8AC3E}">
        <p14:creationId xmlns:p14="http://schemas.microsoft.com/office/powerpoint/2010/main" val="75026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非綠燈處理方式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511715"/>
              </p:ext>
            </p:extLst>
          </p:nvPr>
        </p:nvGraphicFramePr>
        <p:xfrm>
          <a:off x="943709" y="1858596"/>
          <a:ext cx="7294684" cy="1376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32000"/>
                <a:gridCol w="2545861"/>
                <a:gridCol w="27168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燈號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處理方式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出現原因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黃燈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出示</a:t>
                      </a:r>
                      <a:r>
                        <a:rPr lang="en-US" altLang="zh-TW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111/9/21</a:t>
                      </a:r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後快篩陰性證明</a:t>
                      </a:r>
                      <a:endParaRPr lang="en-US" altLang="zh-TW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即可進入校園及館場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有施打疫苗</a:t>
                      </a:r>
                      <a:endParaRPr lang="en-US" altLang="zh-TW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未施打滿三劑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紅燈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出示</a:t>
                      </a:r>
                      <a:r>
                        <a:rPr lang="en-US" altLang="zh-TW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111/9/21</a:t>
                      </a:r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後快篩陰性證明</a:t>
                      </a:r>
                    </a:p>
                    <a:p>
                      <a:pPr algn="ctr"/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即可進入校園及館場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無施打任何疫苗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投影片編號版面配置區 9"/>
          <p:cNvSpPr>
            <a:spLocks noGrp="1"/>
          </p:cNvSpPr>
          <p:nvPr>
            <p:ph type="sldNum" sz="quarter" idx="4"/>
          </p:nvPr>
        </p:nvSpPr>
        <p:spPr/>
        <p:txBody>
          <a:bodyPr>
            <a:noAutofit/>
          </a:bodyPr>
          <a:lstStyle/>
          <a:p>
            <a:fld id="{9860EDB8-5305-433F-BE41-D7A86D811DB3}" type="slidenum">
              <a:rPr lang="en-US" altLang="zh-TW" sz="2400" noProof="0" smtClean="0"/>
              <a:pPr/>
              <a:t>8</a:t>
            </a:fld>
            <a:endParaRPr lang="zh-TW" altLang="en-US" sz="2400" noProof="0" dirty="0"/>
          </a:p>
        </p:txBody>
      </p:sp>
    </p:spTree>
    <p:extLst>
      <p:ext uri="{BB962C8B-B14F-4D97-AF65-F5344CB8AC3E}">
        <p14:creationId xmlns:p14="http://schemas.microsoft.com/office/powerpoint/2010/main" val="292484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xmlns="" id="{F6982B28-B982-7381-7A37-A87D29DEF926}"/>
              </a:ext>
            </a:extLst>
          </p:cNvPr>
          <p:cNvSpPr txBox="1"/>
          <p:nvPr/>
        </p:nvSpPr>
        <p:spPr>
          <a:xfrm>
            <a:off x="427793" y="953652"/>
            <a:ext cx="457089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1500" b="1" u="sng" kern="1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若未施打三劑者，須提供活動前三天之陰性證明</a:t>
            </a:r>
            <a:endParaRPr lang="zh-TW" altLang="en-US" sz="1500" u="sng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74C7BEEE-6F34-CF36-1DF5-883766E1F572}"/>
              </a:ext>
            </a:extLst>
          </p:cNvPr>
          <p:cNvSpPr txBox="1"/>
          <p:nvPr/>
        </p:nvSpPr>
        <p:spPr>
          <a:xfrm>
            <a:off x="427794" y="457414"/>
            <a:ext cx="553800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100" b="1" kern="100" dirty="0" smtClean="0">
                <a:solidFill>
                  <a:srgbClr val="D24726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快篩陰性證明</a:t>
            </a:r>
            <a:r>
              <a:rPr lang="zh-TW" altLang="en-US" sz="2100" b="1" kern="100" dirty="0">
                <a:solidFill>
                  <a:srgbClr val="D24726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上傳</a:t>
            </a:r>
            <a:endParaRPr lang="zh-TW" altLang="en-US" sz="2100" dirty="0">
              <a:solidFill>
                <a:srgbClr val="D24726"/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C50B709B-51ED-4E8D-AD96-38A7F8CD1B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71" y="1394001"/>
            <a:ext cx="1656011" cy="3287807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F8263841-5FB9-4499-5491-62E564BC9B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825" y="1394001"/>
            <a:ext cx="1656011" cy="3315153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CFC3A38D-B60B-9162-B472-B5103A70D6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1" r="697"/>
          <a:stretch/>
        </p:blipFill>
        <p:spPr>
          <a:xfrm>
            <a:off x="4699780" y="1357557"/>
            <a:ext cx="1931840" cy="3373284"/>
          </a:xfrm>
          <a:prstGeom prst="rect">
            <a:avLst/>
          </a:prstGeom>
        </p:spPr>
      </p:pic>
      <p:sp>
        <p:nvSpPr>
          <p:cNvPr id="8" name="文字方塊 67">
            <a:extLst>
              <a:ext uri="{FF2B5EF4-FFF2-40B4-BE49-F238E27FC236}">
                <a16:creationId xmlns:a16="http://schemas.microsoft.com/office/drawing/2014/main" xmlns="" id="{9E78796D-992E-0DFF-3170-28F8A75DDB37}"/>
              </a:ext>
            </a:extLst>
          </p:cNvPr>
          <p:cNvSpPr txBox="1"/>
          <p:nvPr/>
        </p:nvSpPr>
        <p:spPr>
          <a:xfrm>
            <a:off x="2676940" y="2553440"/>
            <a:ext cx="2022839" cy="22860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TW" altLang="en-US" sz="1350" b="1" kern="100" dirty="0">
                <a:solidFill>
                  <a:srgbClr val="923922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</a:rPr>
              <a:t>篩檢陰性拍照上傳</a:t>
            </a:r>
            <a:endParaRPr lang="zh-TW" altLang="en-US" sz="1350" kern="100" dirty="0">
              <a:solidFill>
                <a:srgbClr val="923922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9" name="箭號: 向右 8">
            <a:extLst>
              <a:ext uri="{FF2B5EF4-FFF2-40B4-BE49-F238E27FC236}">
                <a16:creationId xmlns:a16="http://schemas.microsoft.com/office/drawing/2014/main" xmlns="" id="{C06A5646-484E-2F2E-702C-24FAF2BB56B9}"/>
              </a:ext>
            </a:extLst>
          </p:cNvPr>
          <p:cNvSpPr/>
          <p:nvPr/>
        </p:nvSpPr>
        <p:spPr>
          <a:xfrm>
            <a:off x="2203882" y="4483368"/>
            <a:ext cx="558873" cy="26916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0" name="箭號: 向右 9">
            <a:extLst>
              <a:ext uri="{FF2B5EF4-FFF2-40B4-BE49-F238E27FC236}">
                <a16:creationId xmlns:a16="http://schemas.microsoft.com/office/drawing/2014/main" xmlns="" id="{F889C905-F0FF-3D58-B4F5-49B3FF54394C}"/>
              </a:ext>
            </a:extLst>
          </p:cNvPr>
          <p:cNvSpPr/>
          <p:nvPr/>
        </p:nvSpPr>
        <p:spPr>
          <a:xfrm>
            <a:off x="4086368" y="4483368"/>
            <a:ext cx="558873" cy="26916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altLang="zh-TW" noProof="0" smtClean="0"/>
              <a:pPr/>
              <a:t>9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983410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第一PPT，www.1ppt.com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stihjlpu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575</Words>
  <Application>Microsoft Office PowerPoint</Application>
  <PresentationFormat>如螢幕大小 (16:9)</PresentationFormat>
  <Paragraphs>125</Paragraphs>
  <Slides>12</Slides>
  <Notes>9</Notes>
  <HiddenSlides>4</HiddenSlides>
  <MMClips>0</MMClips>
  <ScaleCrop>false</ScaleCrop>
  <HeadingPairs>
    <vt:vector size="6" baseType="variant">
      <vt:variant>
        <vt:lpstr>使用字型</vt:lpstr>
      </vt:variant>
      <vt:variant>
        <vt:i4>15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12</vt:i4>
      </vt:variant>
    </vt:vector>
  </HeadingPairs>
  <TitlesOfParts>
    <vt:vector size="29" baseType="lpstr">
      <vt:lpstr>Microsoft JhengHei UI</vt:lpstr>
      <vt:lpstr>Microsoft JhengHei UI Light</vt:lpstr>
      <vt:lpstr>微软雅黑</vt:lpstr>
      <vt:lpstr>Poiret One</vt:lpstr>
      <vt:lpstr>宋体</vt:lpstr>
      <vt:lpstr>Taipei Sans TC Beta</vt:lpstr>
      <vt:lpstr>微軟正黑體</vt:lpstr>
      <vt:lpstr>新細明體</vt:lpstr>
      <vt:lpstr>標楷體</vt:lpstr>
      <vt:lpstr>Arial</vt:lpstr>
      <vt:lpstr>Calibri</vt:lpstr>
      <vt:lpstr>Segoe UI Semibold</vt:lpstr>
      <vt:lpstr>Tempus Sans ITC</vt:lpstr>
      <vt:lpstr>Times New Roman</vt:lpstr>
      <vt:lpstr>Wingdings</vt:lpstr>
      <vt:lpstr>第一PPT，www.1ppt.com</vt:lpstr>
      <vt:lpstr>自定义设计方案</vt:lpstr>
      <vt:lpstr>PowerPoint 簡報</vt:lpstr>
      <vt:lpstr>成大資訊公告平臺APP登入流程</vt:lpstr>
      <vt:lpstr>PowerPoint 簡報</vt:lpstr>
      <vt:lpstr>PowerPoint 簡報</vt:lpstr>
      <vt:lpstr>成大資訊公告平臺 APP「KUAP」操作步驟三 疫苗注射證明(擇一即可)</vt:lpstr>
      <vt:lpstr>PowerPoint 簡報</vt:lpstr>
      <vt:lpstr>PowerPoint 簡報</vt:lpstr>
      <vt:lpstr>非綠燈處理方式</vt:lpstr>
      <vt:lpstr>PowerPoint 簡報</vt:lpstr>
      <vt:lpstr>PowerPoint 簡報</vt:lpstr>
      <vt:lpstr>PowerPoint 簡報</vt:lpstr>
      <vt:lpstr>PowerPoint 簡報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陳旻志</cp:lastModifiedBy>
  <cp:revision>193</cp:revision>
  <dcterms:created xsi:type="dcterms:W3CDTF">2019-06-19T02:08:00Z</dcterms:created>
  <dcterms:modified xsi:type="dcterms:W3CDTF">2022-08-31T02:22:58Z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